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Lst>
  <p:sldSz cy="6858000" cx="9144000"/>
  <p:notesSz cx="6858000" cy="9144000"/>
  <p:embeddedFontLst>
    <p:embeddedFont>
      <p:font typeface="Inter"/>
      <p:regular r:id="rId220"/>
      <p:bold r:id="rId221"/>
    </p:embeddedFont>
    <p:embeddedFont>
      <p:font typeface="Roboto Mono"/>
      <p:regular r:id="rId222"/>
      <p:bold r:id="rId223"/>
      <p:italic r:id="rId224"/>
      <p:boldItalic r:id="rId2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26" roundtripDataSignature="AMtx7mgi98WxbJXGvdAHoLGwF29JwbpP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801C8A-B59F-49FB-B19B-03F325A65BD0}">
  <a:tblStyle styleId="{B7801C8A-B59F-49FB-B19B-03F325A65B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226" Type="http://customschemas.google.com/relationships/presentationmetadata" Target="metadata"/><Relationship Id="rId104" Type="http://schemas.openxmlformats.org/officeDocument/2006/relationships/slide" Target="slides/slide98.xml"/><Relationship Id="rId225" Type="http://schemas.openxmlformats.org/officeDocument/2006/relationships/font" Target="fonts/RobotoMono-boldItalic.fntdata"/><Relationship Id="rId109" Type="http://schemas.openxmlformats.org/officeDocument/2006/relationships/slide" Target="slides/slide103.xml"/><Relationship Id="rId108" Type="http://schemas.openxmlformats.org/officeDocument/2006/relationships/slide" Target="slides/slide102.xml"/><Relationship Id="rId220" Type="http://schemas.openxmlformats.org/officeDocument/2006/relationships/font" Target="fonts/Inter-regular.fntdata"/><Relationship Id="rId103" Type="http://schemas.openxmlformats.org/officeDocument/2006/relationships/slide" Target="slides/slide97.xml"/><Relationship Id="rId224" Type="http://schemas.openxmlformats.org/officeDocument/2006/relationships/font" Target="fonts/RobotoMono-italic.fntdata"/><Relationship Id="rId102" Type="http://schemas.openxmlformats.org/officeDocument/2006/relationships/slide" Target="slides/slide96.xml"/><Relationship Id="rId223" Type="http://schemas.openxmlformats.org/officeDocument/2006/relationships/font" Target="fonts/RobotoMono-bold.fntdata"/><Relationship Id="rId101" Type="http://schemas.openxmlformats.org/officeDocument/2006/relationships/slide" Target="slides/slide95.xml"/><Relationship Id="rId222" Type="http://schemas.openxmlformats.org/officeDocument/2006/relationships/font" Target="fonts/RobotoMono-regular.fntdata"/><Relationship Id="rId100" Type="http://schemas.openxmlformats.org/officeDocument/2006/relationships/slide" Target="slides/slide94.xml"/><Relationship Id="rId221" Type="http://schemas.openxmlformats.org/officeDocument/2006/relationships/font" Target="fonts/Inter-bold.fntdata"/><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6" name="Google Shape;20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 name="Google Shape;125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4" name="Google Shape;1314;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0" name="Google Shape;152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0" name="Google Shape;1530;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2" name="Google Shape;154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3" name="Google Shape;1563;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9" name="Google Shape;1629;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1" name="Google Shape;1641;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3" name="Google Shape;1653;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5" name="Google Shape;1665;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7" name="Google Shape;1677;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8" name="Google Shape;1688;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2" name="Google Shape;1712;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5" name="Google Shape;1725;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8" name="Google Shape;1738;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0" name="Google Shape;1760;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8" name="Google Shape;1768;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6" name="Google Shape;1776;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4" name="Google Shape;1784;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0" name="Google Shape;1800;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8" name="Google Shape;1808;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3" name="Google Shape;1833;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9" name="Google Shape;1849;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3" name="Google Shape;1873;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6" name="Google Shape;1886;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9" name="Google Shape;1899;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1" name="Google Shape;191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4" name="Google Shape;1924;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5" name="Google Shape;1935;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0" name="Google Shape;1960;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3" name="Google Shape;1973;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5" name="Google Shape;1985;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6" name="Google Shape;1996;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8" name="Google Shape;2008;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9" name="Google Shape;2029;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9" name="Google Shape;2039;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9" name="Google Shape;204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0" name="Google Shape;2060;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1" name="Google Shape;2071;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3" name="Google Shape;2093;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5" name="Google Shape;2115;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7" name="Google Shape;2127;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8" name="Google Shape;2138;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9" name="Google Shape;2149;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1" name="Google Shape;2161;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4" name="Google Shape;2174;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7" name="Google Shape;2187;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8" name="Google Shape;2198;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0" name="Google Shape;22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2" name="Google Shape;2222;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5" name="Google Shape;2235;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8" name="Google Shape;2248;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8" name="Google Shape;2258;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9" name="Google Shape;2269;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1" name="Google Shape;2281;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3" name="Google Shape;2293;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4" name="Google Shape;2304;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6" name="Google Shape;2316;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8" name="Google Shape;2328;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8" name="Google Shape;2338;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8" name="Google Shape;2348;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8" name="Google Shape;2358;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8" name="Google Shape;2368;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8" name="Google Shape;2378;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0" name="Google Shape;2390;p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91" name="Google Shape;2391;p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Cover" showMasterSp="0">
  <p:cSld name="Album Cover">
    <p:spTree>
      <p:nvGrpSpPr>
        <p:cNvPr id="18" name="Shape 18"/>
        <p:cNvGrpSpPr/>
        <p:nvPr/>
      </p:nvGrpSpPr>
      <p:grpSpPr>
        <a:xfrm>
          <a:off x="0" y="0"/>
          <a:ext cx="0" cy="0"/>
          <a:chOff x="0" y="0"/>
          <a:chExt cx="0" cy="0"/>
        </a:xfrm>
      </p:grpSpPr>
      <p:sp>
        <p:nvSpPr>
          <p:cNvPr id="19" name="Google Shape;19;p215"/>
          <p:cNvSpPr/>
          <p:nvPr/>
        </p:nvSpPr>
        <p:spPr>
          <a:xfrm>
            <a:off x="7162800" y="137160"/>
            <a:ext cx="228600" cy="52578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215"/>
          <p:cNvSpPr/>
          <p:nvPr/>
        </p:nvSpPr>
        <p:spPr>
          <a:xfrm>
            <a:off x="7467600" y="133350"/>
            <a:ext cx="1447800" cy="5257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15"/>
          <p:cNvSpPr txBox="1"/>
          <p:nvPr>
            <p:ph idx="1" type="body"/>
          </p:nvPr>
        </p:nvSpPr>
        <p:spPr>
          <a:xfrm>
            <a:off x="228600" y="5467350"/>
            <a:ext cx="8672946" cy="1238250"/>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spcBef>
                <a:spcPts val="960"/>
              </a:spcBef>
              <a:spcAft>
                <a:spcPts val="0"/>
              </a:spcAft>
              <a:buClr>
                <a:schemeClr val="lt1"/>
              </a:buClr>
              <a:buSzPts val="4800"/>
              <a:buFont typeface="Calibri"/>
              <a:buNone/>
              <a:defRPr sz="4800">
                <a:solidFill>
                  <a:schemeClr val="lt1"/>
                </a:solidFill>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215"/>
          <p:cNvSpPr/>
          <p:nvPr>
            <p:ph idx="2" type="pic"/>
          </p:nvPr>
        </p:nvSpPr>
        <p:spPr>
          <a:xfrm>
            <a:off x="228600" y="152400"/>
            <a:ext cx="6858000" cy="5239512"/>
          </a:xfrm>
          <a:prstGeom prst="rect">
            <a:avLst/>
          </a:prstGeom>
          <a:solidFill>
            <a:schemeClr val="lt1"/>
          </a:solidFill>
          <a:ln>
            <a:noFill/>
          </a:ln>
        </p:spPr>
      </p:sp>
      <p:sp>
        <p:nvSpPr>
          <p:cNvPr id="23" name="Google Shape;23;p21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chemeClr val="lt1"/>
                </a:solidFill>
              </a:defRPr>
            </a:lvl1pPr>
            <a:lvl2pPr indent="0" lvl="1" marL="0" algn="r">
              <a:spcBef>
                <a:spcPts val="0"/>
              </a:spcBef>
              <a:buNone/>
              <a:defRPr>
                <a:solidFill>
                  <a:schemeClr val="lt1"/>
                </a:solidFill>
              </a:defRPr>
            </a:lvl2pPr>
            <a:lvl3pPr indent="0" lvl="2" marL="0" algn="r">
              <a:spcBef>
                <a:spcPts val="0"/>
              </a:spcBef>
              <a:buNone/>
              <a:defRPr>
                <a:solidFill>
                  <a:schemeClr val="lt1"/>
                </a:solidFill>
              </a:defRPr>
            </a:lvl3pPr>
            <a:lvl4pPr indent="0" lvl="3" marL="0" algn="r">
              <a:spcBef>
                <a:spcPts val="0"/>
              </a:spcBef>
              <a:buNone/>
              <a:defRPr>
                <a:solidFill>
                  <a:schemeClr val="lt1"/>
                </a:solidFill>
              </a:defRPr>
            </a:lvl4pPr>
            <a:lvl5pPr indent="0" lvl="4" marL="0" algn="r">
              <a:spcBef>
                <a:spcPts val="0"/>
              </a:spcBef>
              <a:buNone/>
              <a:defRPr>
                <a:solidFill>
                  <a:schemeClr val="lt1"/>
                </a:solidFill>
              </a:defRPr>
            </a:lvl5pPr>
            <a:lvl6pPr indent="0" lvl="5" marL="0" algn="r">
              <a:spcBef>
                <a:spcPts val="0"/>
              </a:spcBef>
              <a:buNone/>
              <a:defRPr>
                <a:solidFill>
                  <a:schemeClr val="lt1"/>
                </a:solidFill>
              </a:defRPr>
            </a:lvl6pPr>
            <a:lvl7pPr indent="0" lvl="6" marL="0" algn="r">
              <a:spcBef>
                <a:spcPts val="0"/>
              </a:spcBef>
              <a:buNone/>
              <a:defRPr>
                <a:solidFill>
                  <a:schemeClr val="lt1"/>
                </a:solidFill>
              </a:defRPr>
            </a:lvl7pPr>
            <a:lvl8pPr indent="0" lvl="7" marL="0" algn="r">
              <a:spcBef>
                <a:spcPts val="0"/>
              </a:spcBef>
              <a:buNone/>
              <a:defRPr>
                <a:solidFill>
                  <a:schemeClr val="lt1"/>
                </a:solidFill>
              </a:defRPr>
            </a:lvl8pPr>
            <a:lvl9pPr indent="0" lvl="8" marL="0" algn="r">
              <a:spcBef>
                <a:spcPts val="0"/>
              </a:spcBef>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15"/>
          <p:cNvSpPr txBox="1"/>
          <p:nvPr>
            <p:ph idx="11" type="ftr"/>
          </p:nvPr>
        </p:nvSpPr>
        <p:spPr>
          <a:xfrm rot="-5400000">
            <a:off x="7296150" y="3698878"/>
            <a:ext cx="29337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5"/>
          <p:cNvSpPr txBox="1"/>
          <p:nvPr>
            <p:ph idx="3" type="body"/>
          </p:nvPr>
        </p:nvSpPr>
        <p:spPr>
          <a:xfrm rot="-5400000">
            <a:off x="5372100" y="2247900"/>
            <a:ext cx="5181600" cy="9906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Clr>
                <a:srgbClr val="FFFFFF"/>
              </a:buClr>
              <a:buSzPts val="2000"/>
              <a:buNone/>
              <a:defRPr sz="2000">
                <a:solidFill>
                  <a:srgbClr val="FFFFFF"/>
                </a:solidFill>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Mixed with Caption">
  <p:cSld name="2-Up Mixed with Caption">
    <p:spTree>
      <p:nvGrpSpPr>
        <p:cNvPr id="92" name="Shape 92"/>
        <p:cNvGrpSpPr/>
        <p:nvPr/>
      </p:nvGrpSpPr>
      <p:grpSpPr>
        <a:xfrm>
          <a:off x="0" y="0"/>
          <a:ext cx="0" cy="0"/>
          <a:chOff x="0" y="0"/>
          <a:chExt cx="0" cy="0"/>
        </a:xfrm>
      </p:grpSpPr>
      <p:sp>
        <p:nvSpPr>
          <p:cNvPr id="93" name="Google Shape;93;p224"/>
          <p:cNvSpPr/>
          <p:nvPr>
            <p:ph idx="2" type="pic"/>
          </p:nvPr>
        </p:nvSpPr>
        <p:spPr>
          <a:xfrm>
            <a:off x="4724401" y="225552"/>
            <a:ext cx="3694176" cy="2770632"/>
          </a:xfrm>
          <a:prstGeom prst="rect">
            <a:avLst/>
          </a:prstGeom>
          <a:solidFill>
            <a:schemeClr val="lt1"/>
          </a:solidFill>
          <a:ln>
            <a:noFill/>
          </a:ln>
          <a:effectLst>
            <a:outerShdw blurRad="40000" rotWithShape="0" dir="5400000" dist="20000">
              <a:srgbClr val="000000">
                <a:alpha val="37647"/>
              </a:srgbClr>
            </a:outerShdw>
          </a:effectLst>
        </p:spPr>
      </p:sp>
      <p:sp>
        <p:nvSpPr>
          <p:cNvPr id="94" name="Google Shape;94;p224"/>
          <p:cNvSpPr/>
          <p:nvPr>
            <p:ph idx="3" type="pic"/>
          </p:nvPr>
        </p:nvSpPr>
        <p:spPr>
          <a:xfrm>
            <a:off x="152400" y="222504"/>
            <a:ext cx="4368557" cy="5824743"/>
          </a:xfrm>
          <a:prstGeom prst="rect">
            <a:avLst/>
          </a:prstGeom>
          <a:solidFill>
            <a:schemeClr val="lt1"/>
          </a:solidFill>
          <a:ln>
            <a:noFill/>
          </a:ln>
          <a:effectLst>
            <a:outerShdw blurRad="40000" rotWithShape="0" dir="5400000" dist="20000">
              <a:srgbClr val="000000">
                <a:alpha val="37647"/>
              </a:srgbClr>
            </a:outerShdw>
          </a:effectLst>
        </p:spPr>
      </p:sp>
      <p:sp>
        <p:nvSpPr>
          <p:cNvPr id="95" name="Google Shape;95;p224"/>
          <p:cNvSpPr txBox="1"/>
          <p:nvPr>
            <p:ph idx="1" type="body"/>
          </p:nvPr>
        </p:nvSpPr>
        <p:spPr>
          <a:xfrm>
            <a:off x="4724400" y="3124200"/>
            <a:ext cx="3694177" cy="2983987"/>
          </a:xfrm>
          <a:prstGeom prst="rect">
            <a:avLst/>
          </a:prstGeom>
          <a:noFill/>
          <a:ln>
            <a:noFill/>
          </a:ln>
        </p:spPr>
        <p:txBody>
          <a:bodyPr anchorCtr="0" anchor="t" bIns="45700" lIns="91425" spcFirstLastPara="1" rIns="91425" wrap="square" tIns="45700">
            <a:normAutofit/>
          </a:bodyPr>
          <a:lstStyle>
            <a:lvl1pPr indent="-228600" lvl="0" marL="457200" marR="0" algn="l">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22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2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8" name="Google Shape;98;p22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Landscape with Caption">
  <p:cSld name="3-Up Landscape with Caption">
    <p:spTree>
      <p:nvGrpSpPr>
        <p:cNvPr id="99" name="Shape 99"/>
        <p:cNvGrpSpPr/>
        <p:nvPr/>
      </p:nvGrpSpPr>
      <p:grpSpPr>
        <a:xfrm>
          <a:off x="0" y="0"/>
          <a:ext cx="0" cy="0"/>
          <a:chOff x="0" y="0"/>
          <a:chExt cx="0" cy="0"/>
        </a:xfrm>
      </p:grpSpPr>
      <p:sp>
        <p:nvSpPr>
          <p:cNvPr id="100" name="Google Shape;100;p225"/>
          <p:cNvSpPr/>
          <p:nvPr>
            <p:ph idx="2" type="pic"/>
          </p:nvPr>
        </p:nvSpPr>
        <p:spPr>
          <a:xfrm>
            <a:off x="4343400" y="3352800"/>
            <a:ext cx="3947160" cy="2960370"/>
          </a:xfrm>
          <a:prstGeom prst="rect">
            <a:avLst/>
          </a:prstGeom>
          <a:solidFill>
            <a:schemeClr val="lt1"/>
          </a:solidFill>
          <a:ln>
            <a:noFill/>
          </a:ln>
          <a:effectLst>
            <a:outerShdw blurRad="40000" rotWithShape="0" dir="5400000" dist="20000">
              <a:srgbClr val="000000">
                <a:alpha val="37647"/>
              </a:srgbClr>
            </a:outerShdw>
          </a:effectLst>
        </p:spPr>
      </p:sp>
      <p:sp>
        <p:nvSpPr>
          <p:cNvPr id="101" name="Google Shape;101;p225"/>
          <p:cNvSpPr/>
          <p:nvPr>
            <p:ph idx="3" type="pic"/>
          </p:nvPr>
        </p:nvSpPr>
        <p:spPr>
          <a:xfrm>
            <a:off x="228600" y="3352800"/>
            <a:ext cx="3947160" cy="2960370"/>
          </a:xfrm>
          <a:prstGeom prst="rect">
            <a:avLst/>
          </a:prstGeom>
          <a:solidFill>
            <a:schemeClr val="lt1"/>
          </a:solidFill>
          <a:ln>
            <a:noFill/>
          </a:ln>
          <a:effectLst>
            <a:outerShdw blurRad="40000" rotWithShape="0" dir="5400000" dist="20000">
              <a:srgbClr val="000000">
                <a:alpha val="37647"/>
              </a:srgbClr>
            </a:outerShdw>
          </a:effectLst>
        </p:spPr>
      </p:sp>
      <p:sp>
        <p:nvSpPr>
          <p:cNvPr id="102" name="Google Shape;102;p225"/>
          <p:cNvSpPr/>
          <p:nvPr>
            <p:ph idx="4" type="pic"/>
          </p:nvPr>
        </p:nvSpPr>
        <p:spPr>
          <a:xfrm>
            <a:off x="4343400" y="228600"/>
            <a:ext cx="3947160" cy="2960370"/>
          </a:xfrm>
          <a:prstGeom prst="rect">
            <a:avLst/>
          </a:prstGeom>
          <a:solidFill>
            <a:schemeClr val="lt1"/>
          </a:solidFill>
          <a:ln>
            <a:noFill/>
          </a:ln>
          <a:effectLst>
            <a:outerShdw blurRad="40000" rotWithShape="0" dir="5400000" dist="20000">
              <a:srgbClr val="000000">
                <a:alpha val="37647"/>
              </a:srgbClr>
            </a:outerShdw>
          </a:effectLst>
        </p:spPr>
      </p:sp>
      <p:sp>
        <p:nvSpPr>
          <p:cNvPr id="103" name="Google Shape;103;p225"/>
          <p:cNvSpPr txBox="1"/>
          <p:nvPr>
            <p:ph idx="1" type="body"/>
          </p:nvPr>
        </p:nvSpPr>
        <p:spPr>
          <a:xfrm>
            <a:off x="228600" y="228600"/>
            <a:ext cx="3947160" cy="2960370"/>
          </a:xfrm>
          <a:prstGeom prst="rect">
            <a:avLst/>
          </a:prstGeom>
          <a:noFill/>
          <a:ln>
            <a:noFill/>
          </a:ln>
        </p:spPr>
        <p:txBody>
          <a:bodyPr anchorCtr="0" anchor="b" bIns="45700" lIns="91425" spcFirstLastPara="1" rIns="91425" wrap="square" tIns="45700">
            <a:normAutofit/>
          </a:bodyPr>
          <a:lstStyle>
            <a:lvl1pPr indent="-228600" lvl="0" marL="457200" marR="0" algn="r">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22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2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06" name="Google Shape;106;p22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Mixed">
  <p:cSld name="3-Up Mixed">
    <p:spTree>
      <p:nvGrpSpPr>
        <p:cNvPr id="107" name="Shape 107"/>
        <p:cNvGrpSpPr/>
        <p:nvPr/>
      </p:nvGrpSpPr>
      <p:grpSpPr>
        <a:xfrm>
          <a:off x="0" y="0"/>
          <a:ext cx="0" cy="0"/>
          <a:chOff x="0" y="0"/>
          <a:chExt cx="0" cy="0"/>
        </a:xfrm>
      </p:grpSpPr>
      <p:sp>
        <p:nvSpPr>
          <p:cNvPr id="108" name="Google Shape;108;p226"/>
          <p:cNvSpPr/>
          <p:nvPr>
            <p:ph idx="2" type="pic"/>
          </p:nvPr>
        </p:nvSpPr>
        <p:spPr>
          <a:xfrm>
            <a:off x="4648200" y="3124962"/>
            <a:ext cx="3697224" cy="2772918"/>
          </a:xfrm>
          <a:prstGeom prst="rect">
            <a:avLst/>
          </a:prstGeom>
          <a:solidFill>
            <a:schemeClr val="lt1"/>
          </a:solidFill>
          <a:ln>
            <a:noFill/>
          </a:ln>
          <a:effectLst>
            <a:outerShdw blurRad="40000" rotWithShape="0" dir="5400000" dist="20000">
              <a:srgbClr val="000000">
                <a:alpha val="37647"/>
              </a:srgbClr>
            </a:outerShdw>
          </a:effectLst>
        </p:spPr>
      </p:sp>
      <p:sp>
        <p:nvSpPr>
          <p:cNvPr id="109" name="Google Shape;109;p226"/>
          <p:cNvSpPr/>
          <p:nvPr>
            <p:ph idx="3" type="pic"/>
          </p:nvPr>
        </p:nvSpPr>
        <p:spPr>
          <a:xfrm>
            <a:off x="228600" y="228600"/>
            <a:ext cx="4251960" cy="5669280"/>
          </a:xfrm>
          <a:prstGeom prst="rect">
            <a:avLst/>
          </a:prstGeom>
          <a:solidFill>
            <a:schemeClr val="lt1"/>
          </a:solidFill>
          <a:ln>
            <a:noFill/>
          </a:ln>
          <a:effectLst>
            <a:outerShdw blurRad="40000" rotWithShape="0" dir="5400000" dist="20000">
              <a:srgbClr val="000000">
                <a:alpha val="37647"/>
              </a:srgbClr>
            </a:outerShdw>
          </a:effectLst>
        </p:spPr>
      </p:sp>
      <p:sp>
        <p:nvSpPr>
          <p:cNvPr id="110" name="Google Shape;110;p226"/>
          <p:cNvSpPr/>
          <p:nvPr>
            <p:ph idx="4" type="pic"/>
          </p:nvPr>
        </p:nvSpPr>
        <p:spPr>
          <a:xfrm>
            <a:off x="4648200" y="228600"/>
            <a:ext cx="3672840" cy="2754630"/>
          </a:xfrm>
          <a:prstGeom prst="rect">
            <a:avLst/>
          </a:prstGeom>
          <a:solidFill>
            <a:schemeClr val="lt1"/>
          </a:solidFill>
          <a:ln>
            <a:noFill/>
          </a:ln>
          <a:effectLst>
            <a:outerShdw blurRad="40000" rotWithShape="0" dir="5400000" dist="20000">
              <a:srgbClr val="000000">
                <a:alpha val="37647"/>
              </a:srgbClr>
            </a:outerShdw>
          </a:effectLst>
        </p:spPr>
      </p:sp>
      <p:sp>
        <p:nvSpPr>
          <p:cNvPr id="111" name="Google Shape;111;p22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13" name="Google Shape;113;p22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Captions">
  <p:cSld name="4-Up Portrait with Captions">
    <p:spTree>
      <p:nvGrpSpPr>
        <p:cNvPr id="114" name="Shape 114"/>
        <p:cNvGrpSpPr/>
        <p:nvPr/>
      </p:nvGrpSpPr>
      <p:grpSpPr>
        <a:xfrm>
          <a:off x="0" y="0"/>
          <a:ext cx="0" cy="0"/>
          <a:chOff x="0" y="0"/>
          <a:chExt cx="0" cy="0"/>
        </a:xfrm>
      </p:grpSpPr>
      <p:sp>
        <p:nvSpPr>
          <p:cNvPr id="115" name="Google Shape;115;p227"/>
          <p:cNvSpPr/>
          <p:nvPr>
            <p:ph idx="2" type="pic"/>
          </p:nvPr>
        </p:nvSpPr>
        <p:spPr>
          <a:xfrm>
            <a:off x="1866900" y="228600"/>
            <a:ext cx="2286000" cy="3124200"/>
          </a:xfrm>
          <a:prstGeom prst="rect">
            <a:avLst/>
          </a:prstGeom>
          <a:solidFill>
            <a:schemeClr val="lt1"/>
          </a:solidFill>
          <a:ln>
            <a:noFill/>
          </a:ln>
          <a:effectLst>
            <a:outerShdw blurRad="40000" rotWithShape="0" dir="5400000" dist="20000">
              <a:srgbClr val="000000">
                <a:alpha val="37647"/>
              </a:srgbClr>
            </a:outerShdw>
          </a:effectLst>
        </p:spPr>
      </p:sp>
      <p:sp>
        <p:nvSpPr>
          <p:cNvPr id="116" name="Google Shape;116;p227"/>
          <p:cNvSpPr/>
          <p:nvPr>
            <p:ph idx="3" type="pic"/>
          </p:nvPr>
        </p:nvSpPr>
        <p:spPr>
          <a:xfrm>
            <a:off x="1866900" y="3505200"/>
            <a:ext cx="2285214" cy="3124200"/>
          </a:xfrm>
          <a:prstGeom prst="rect">
            <a:avLst/>
          </a:prstGeom>
          <a:solidFill>
            <a:schemeClr val="lt1"/>
          </a:solidFill>
          <a:ln>
            <a:noFill/>
          </a:ln>
          <a:effectLst>
            <a:outerShdw blurRad="40000" rotWithShape="0" dir="5400000" dist="20000">
              <a:srgbClr val="000000">
                <a:alpha val="37647"/>
              </a:srgbClr>
            </a:outerShdw>
          </a:effectLst>
        </p:spPr>
      </p:sp>
      <p:sp>
        <p:nvSpPr>
          <p:cNvPr id="117" name="Google Shape;117;p227"/>
          <p:cNvSpPr/>
          <p:nvPr>
            <p:ph idx="4" type="pic"/>
          </p:nvPr>
        </p:nvSpPr>
        <p:spPr>
          <a:xfrm>
            <a:off x="4305300" y="228600"/>
            <a:ext cx="2286000" cy="3124200"/>
          </a:xfrm>
          <a:prstGeom prst="rect">
            <a:avLst/>
          </a:prstGeom>
          <a:solidFill>
            <a:schemeClr val="lt1"/>
          </a:solidFill>
          <a:ln>
            <a:noFill/>
          </a:ln>
          <a:effectLst>
            <a:outerShdw blurRad="40000" rotWithShape="0" dir="5400000" dist="20000">
              <a:srgbClr val="000000">
                <a:alpha val="37647"/>
              </a:srgbClr>
            </a:outerShdw>
          </a:effectLst>
        </p:spPr>
      </p:sp>
      <p:sp>
        <p:nvSpPr>
          <p:cNvPr id="118" name="Google Shape;118;p227"/>
          <p:cNvSpPr/>
          <p:nvPr>
            <p:ph idx="5" type="pic"/>
          </p:nvPr>
        </p:nvSpPr>
        <p:spPr>
          <a:xfrm>
            <a:off x="4306086" y="3505200"/>
            <a:ext cx="2285214" cy="3124200"/>
          </a:xfrm>
          <a:prstGeom prst="rect">
            <a:avLst/>
          </a:prstGeom>
          <a:solidFill>
            <a:schemeClr val="lt1"/>
          </a:solidFill>
          <a:ln>
            <a:noFill/>
          </a:ln>
          <a:effectLst>
            <a:outerShdw blurRad="40000" rotWithShape="0" dir="5400000" dist="20000">
              <a:srgbClr val="000000">
                <a:alpha val="37647"/>
              </a:srgbClr>
            </a:outerShdw>
          </a:effectLst>
        </p:spPr>
      </p:sp>
      <p:sp>
        <p:nvSpPr>
          <p:cNvPr id="119" name="Google Shape;119;p227"/>
          <p:cNvSpPr txBox="1"/>
          <p:nvPr>
            <p:ph idx="1" type="body"/>
          </p:nvPr>
        </p:nvSpPr>
        <p:spPr>
          <a:xfrm>
            <a:off x="152400" y="228600"/>
            <a:ext cx="1676400" cy="2743200"/>
          </a:xfrm>
          <a:prstGeom prst="rect">
            <a:avLst/>
          </a:prstGeom>
          <a:noFill/>
          <a:ln>
            <a:noFill/>
          </a:ln>
        </p:spPr>
        <p:txBody>
          <a:bodyPr anchorCtr="0" anchor="t" bIns="45700" lIns="91425" spcFirstLastPara="1" rIns="91425" wrap="square" tIns="45700">
            <a:normAutofit/>
          </a:bodyPr>
          <a:lstStyle>
            <a:lvl1pPr indent="-228600" lvl="0" marL="457200" marR="0" algn="r">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227"/>
          <p:cNvSpPr txBox="1"/>
          <p:nvPr>
            <p:ph idx="6" type="body"/>
          </p:nvPr>
        </p:nvSpPr>
        <p:spPr>
          <a:xfrm>
            <a:off x="6629400" y="228600"/>
            <a:ext cx="1676400" cy="1905000"/>
          </a:xfrm>
          <a:prstGeom prst="rect">
            <a:avLst/>
          </a:prstGeom>
          <a:noFill/>
          <a:ln>
            <a:noFill/>
          </a:ln>
        </p:spPr>
        <p:txBody>
          <a:bodyPr anchorCtr="0" anchor="t"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27"/>
          <p:cNvSpPr txBox="1"/>
          <p:nvPr>
            <p:ph idx="7" type="body"/>
          </p:nvPr>
        </p:nvSpPr>
        <p:spPr>
          <a:xfrm>
            <a:off x="152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r">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27"/>
          <p:cNvSpPr txBox="1"/>
          <p:nvPr>
            <p:ph idx="8" type="body"/>
          </p:nvPr>
        </p:nvSpPr>
        <p:spPr>
          <a:xfrm>
            <a:off x="6629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2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2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25" name="Google Shape;125;p22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Landscape with Captions">
  <p:cSld name="4-Up Landscape with Captions">
    <p:spTree>
      <p:nvGrpSpPr>
        <p:cNvPr id="126" name="Shape 126"/>
        <p:cNvGrpSpPr/>
        <p:nvPr/>
      </p:nvGrpSpPr>
      <p:grpSpPr>
        <a:xfrm>
          <a:off x="0" y="0"/>
          <a:ext cx="0" cy="0"/>
          <a:chOff x="0" y="0"/>
          <a:chExt cx="0" cy="0"/>
        </a:xfrm>
      </p:grpSpPr>
      <p:sp>
        <p:nvSpPr>
          <p:cNvPr id="127" name="Google Shape;127;p228"/>
          <p:cNvSpPr/>
          <p:nvPr>
            <p:ph idx="2" type="pic"/>
          </p:nvPr>
        </p:nvSpPr>
        <p:spPr>
          <a:xfrm>
            <a:off x="533400" y="685800"/>
            <a:ext cx="3653297" cy="2743200"/>
          </a:xfrm>
          <a:prstGeom prst="rect">
            <a:avLst/>
          </a:prstGeom>
          <a:solidFill>
            <a:schemeClr val="lt1"/>
          </a:solidFill>
          <a:ln>
            <a:noFill/>
          </a:ln>
          <a:effectLst>
            <a:outerShdw blurRad="40000" rotWithShape="0" dir="5400000" dist="20000">
              <a:srgbClr val="000000">
                <a:alpha val="37647"/>
              </a:srgbClr>
            </a:outerShdw>
          </a:effectLst>
        </p:spPr>
      </p:sp>
      <p:sp>
        <p:nvSpPr>
          <p:cNvPr id="128" name="Google Shape;128;p228"/>
          <p:cNvSpPr txBox="1"/>
          <p:nvPr>
            <p:ph idx="1" type="body"/>
          </p:nvPr>
        </p:nvSpPr>
        <p:spPr>
          <a:xfrm>
            <a:off x="5334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 name="Google Shape;129;p228"/>
          <p:cNvSpPr/>
          <p:nvPr>
            <p:ph idx="3" type="pic"/>
          </p:nvPr>
        </p:nvSpPr>
        <p:spPr>
          <a:xfrm>
            <a:off x="4267200" y="685800"/>
            <a:ext cx="3657600" cy="2743200"/>
          </a:xfrm>
          <a:prstGeom prst="rect">
            <a:avLst/>
          </a:prstGeom>
          <a:solidFill>
            <a:schemeClr val="lt1"/>
          </a:solidFill>
          <a:ln>
            <a:noFill/>
          </a:ln>
          <a:effectLst>
            <a:outerShdw blurRad="40000" rotWithShape="0" dir="5400000" dist="20000">
              <a:srgbClr val="000000">
                <a:alpha val="37647"/>
              </a:srgbClr>
            </a:outerShdw>
          </a:effectLst>
        </p:spPr>
      </p:sp>
      <p:sp>
        <p:nvSpPr>
          <p:cNvPr id="130" name="Google Shape;130;p228"/>
          <p:cNvSpPr/>
          <p:nvPr>
            <p:ph idx="4" type="pic"/>
          </p:nvPr>
        </p:nvSpPr>
        <p:spPr>
          <a:xfrm>
            <a:off x="533400" y="3505200"/>
            <a:ext cx="3657600" cy="2743200"/>
          </a:xfrm>
          <a:prstGeom prst="rect">
            <a:avLst/>
          </a:prstGeom>
          <a:solidFill>
            <a:schemeClr val="lt1"/>
          </a:solidFill>
          <a:ln>
            <a:noFill/>
          </a:ln>
          <a:effectLst>
            <a:outerShdw blurRad="40000" rotWithShape="0" dir="5400000" dist="20000">
              <a:srgbClr val="000000">
                <a:alpha val="37647"/>
              </a:srgbClr>
            </a:outerShdw>
          </a:effectLst>
        </p:spPr>
      </p:sp>
      <p:sp>
        <p:nvSpPr>
          <p:cNvPr id="131" name="Google Shape;131;p228"/>
          <p:cNvSpPr/>
          <p:nvPr>
            <p:ph idx="5" type="pic"/>
          </p:nvPr>
        </p:nvSpPr>
        <p:spPr>
          <a:xfrm>
            <a:off x="4267200" y="3505200"/>
            <a:ext cx="3657600" cy="2743200"/>
          </a:xfrm>
          <a:prstGeom prst="rect">
            <a:avLst/>
          </a:prstGeom>
          <a:solidFill>
            <a:schemeClr val="lt1"/>
          </a:solidFill>
          <a:ln>
            <a:noFill/>
          </a:ln>
          <a:effectLst>
            <a:outerShdw blurRad="40000" rotWithShape="0" dir="5400000" dist="20000">
              <a:srgbClr val="000000">
                <a:alpha val="37647"/>
              </a:srgbClr>
            </a:outerShdw>
          </a:effectLst>
        </p:spPr>
      </p:sp>
      <p:sp>
        <p:nvSpPr>
          <p:cNvPr id="132" name="Google Shape;132;p228"/>
          <p:cNvSpPr txBox="1"/>
          <p:nvPr>
            <p:ph idx="6" type="body"/>
          </p:nvPr>
        </p:nvSpPr>
        <p:spPr>
          <a:xfrm>
            <a:off x="5334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3" name="Google Shape;133;p228"/>
          <p:cNvSpPr txBox="1"/>
          <p:nvPr>
            <p:ph idx="7" type="body"/>
          </p:nvPr>
        </p:nvSpPr>
        <p:spPr>
          <a:xfrm>
            <a:off x="42672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8"/>
          <p:cNvSpPr txBox="1"/>
          <p:nvPr>
            <p:ph idx="8" type="body"/>
          </p:nvPr>
        </p:nvSpPr>
        <p:spPr>
          <a:xfrm>
            <a:off x="42672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spcBef>
                <a:spcPts val="320"/>
              </a:spcBef>
              <a:spcAft>
                <a:spcPts val="0"/>
              </a:spcAft>
              <a:buClr>
                <a:schemeClr val="dk2"/>
              </a:buClr>
              <a:buSzPts val="1600"/>
              <a:buFont typeface="Calibri"/>
              <a:buNone/>
              <a:defRPr sz="16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2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37" name="Google Shape;137;p22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Large Caption">
  <p:cSld name="4-Up Portrait with Large Caption">
    <p:spTree>
      <p:nvGrpSpPr>
        <p:cNvPr id="138" name="Shape 138"/>
        <p:cNvGrpSpPr/>
        <p:nvPr/>
      </p:nvGrpSpPr>
      <p:grpSpPr>
        <a:xfrm>
          <a:off x="0" y="0"/>
          <a:ext cx="0" cy="0"/>
          <a:chOff x="0" y="0"/>
          <a:chExt cx="0" cy="0"/>
        </a:xfrm>
      </p:grpSpPr>
      <p:sp>
        <p:nvSpPr>
          <p:cNvPr id="139" name="Google Shape;139;p229"/>
          <p:cNvSpPr/>
          <p:nvPr>
            <p:ph idx="2" type="pic"/>
          </p:nvPr>
        </p:nvSpPr>
        <p:spPr>
          <a:xfrm>
            <a:off x="228600" y="416356"/>
            <a:ext cx="2006651" cy="2675534"/>
          </a:xfrm>
          <a:prstGeom prst="rect">
            <a:avLst/>
          </a:prstGeom>
          <a:solidFill>
            <a:schemeClr val="lt1"/>
          </a:solidFill>
          <a:ln>
            <a:noFill/>
          </a:ln>
          <a:effectLst>
            <a:outerShdw blurRad="40000" rotWithShape="0" dir="5400000" dist="20000">
              <a:srgbClr val="000000">
                <a:alpha val="37647"/>
              </a:srgbClr>
            </a:outerShdw>
          </a:effectLst>
        </p:spPr>
      </p:sp>
      <p:sp>
        <p:nvSpPr>
          <p:cNvPr id="140" name="Google Shape;140;p229"/>
          <p:cNvSpPr/>
          <p:nvPr>
            <p:ph idx="3" type="pic"/>
          </p:nvPr>
        </p:nvSpPr>
        <p:spPr>
          <a:xfrm>
            <a:off x="4343400" y="416356"/>
            <a:ext cx="2006651" cy="2675534"/>
          </a:xfrm>
          <a:prstGeom prst="rect">
            <a:avLst/>
          </a:prstGeom>
          <a:solidFill>
            <a:schemeClr val="lt1"/>
          </a:solidFill>
          <a:ln>
            <a:noFill/>
          </a:ln>
          <a:effectLst>
            <a:outerShdw blurRad="40000" rotWithShape="0" dir="5400000" dist="20000">
              <a:srgbClr val="000000">
                <a:alpha val="37647"/>
              </a:srgbClr>
            </a:outerShdw>
          </a:effectLst>
        </p:spPr>
      </p:sp>
      <p:sp>
        <p:nvSpPr>
          <p:cNvPr id="141" name="Google Shape;141;p229"/>
          <p:cNvSpPr/>
          <p:nvPr>
            <p:ph idx="4" type="pic"/>
          </p:nvPr>
        </p:nvSpPr>
        <p:spPr>
          <a:xfrm>
            <a:off x="2286000" y="416356"/>
            <a:ext cx="2006651" cy="2675534"/>
          </a:xfrm>
          <a:prstGeom prst="rect">
            <a:avLst/>
          </a:prstGeom>
          <a:solidFill>
            <a:schemeClr val="lt1"/>
          </a:solidFill>
          <a:ln>
            <a:noFill/>
          </a:ln>
          <a:effectLst>
            <a:outerShdw blurRad="40000" rotWithShape="0" dir="5400000" dist="20000">
              <a:srgbClr val="000000">
                <a:alpha val="37647"/>
              </a:srgbClr>
            </a:outerShdw>
          </a:effectLst>
        </p:spPr>
      </p:sp>
      <p:sp>
        <p:nvSpPr>
          <p:cNvPr id="142" name="Google Shape;142;p229"/>
          <p:cNvSpPr/>
          <p:nvPr>
            <p:ph idx="5" type="pic"/>
          </p:nvPr>
        </p:nvSpPr>
        <p:spPr>
          <a:xfrm>
            <a:off x="6400800" y="416356"/>
            <a:ext cx="2006651" cy="2675534"/>
          </a:xfrm>
          <a:prstGeom prst="rect">
            <a:avLst/>
          </a:prstGeom>
          <a:solidFill>
            <a:schemeClr val="lt1"/>
          </a:solidFill>
          <a:ln>
            <a:noFill/>
          </a:ln>
          <a:effectLst>
            <a:outerShdw blurRad="40000" rotWithShape="0" dir="5400000" dist="20000">
              <a:srgbClr val="000000">
                <a:alpha val="37647"/>
              </a:srgbClr>
            </a:outerShdw>
          </a:effectLst>
        </p:spPr>
      </p:sp>
      <p:sp>
        <p:nvSpPr>
          <p:cNvPr id="143" name="Google Shape;143;p229"/>
          <p:cNvSpPr txBox="1"/>
          <p:nvPr>
            <p:ph idx="1" type="body"/>
          </p:nvPr>
        </p:nvSpPr>
        <p:spPr>
          <a:xfrm>
            <a:off x="228600" y="3352800"/>
            <a:ext cx="8153400" cy="3048000"/>
          </a:xfrm>
          <a:prstGeom prst="rect">
            <a:avLst/>
          </a:prstGeom>
          <a:noFill/>
          <a:ln>
            <a:noFill/>
          </a:ln>
        </p:spPr>
        <p:txBody>
          <a:bodyPr anchorCtr="0" anchor="t" bIns="45700" lIns="91425" spcFirstLastPara="1" rIns="91425" wrap="square" tIns="45700">
            <a:normAutofit/>
          </a:bodyPr>
          <a:lstStyle>
            <a:lvl1pPr indent="-228600" lvl="0" marL="457200" marR="0" algn="l">
              <a:spcBef>
                <a:spcPts val="560"/>
              </a:spcBef>
              <a:spcAft>
                <a:spcPts val="0"/>
              </a:spcAft>
              <a:buClr>
                <a:schemeClr val="dk2"/>
              </a:buClr>
              <a:buSzPts val="2800"/>
              <a:buFont typeface="Calibri"/>
              <a:buNone/>
              <a:defRPr sz="28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p22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46" name="Google Shape;146;p22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1 Portrait with 3 Landscape">
  <p:cSld name="4-Up: 1 Portrait with 3 Landscape">
    <p:spTree>
      <p:nvGrpSpPr>
        <p:cNvPr id="147" name="Shape 147"/>
        <p:cNvGrpSpPr/>
        <p:nvPr/>
      </p:nvGrpSpPr>
      <p:grpSpPr>
        <a:xfrm>
          <a:off x="0" y="0"/>
          <a:ext cx="0" cy="0"/>
          <a:chOff x="0" y="0"/>
          <a:chExt cx="0" cy="0"/>
        </a:xfrm>
      </p:grpSpPr>
      <p:sp>
        <p:nvSpPr>
          <p:cNvPr id="148" name="Google Shape;148;p230"/>
          <p:cNvSpPr/>
          <p:nvPr>
            <p:ph idx="2" type="pic"/>
          </p:nvPr>
        </p:nvSpPr>
        <p:spPr>
          <a:xfrm>
            <a:off x="343292" y="257665"/>
            <a:ext cx="4764388" cy="6352520"/>
          </a:xfrm>
          <a:prstGeom prst="rect">
            <a:avLst/>
          </a:prstGeom>
          <a:solidFill>
            <a:schemeClr val="lt1"/>
          </a:solidFill>
          <a:ln>
            <a:noFill/>
          </a:ln>
          <a:effectLst>
            <a:outerShdw blurRad="40000" rotWithShape="0" dir="5400000" dist="20000">
              <a:srgbClr val="000000">
                <a:alpha val="37647"/>
              </a:srgbClr>
            </a:outerShdw>
          </a:effectLst>
        </p:spPr>
      </p:sp>
      <p:sp>
        <p:nvSpPr>
          <p:cNvPr id="149" name="Google Shape;149;p230"/>
          <p:cNvSpPr/>
          <p:nvPr>
            <p:ph idx="3" type="pic"/>
          </p:nvPr>
        </p:nvSpPr>
        <p:spPr>
          <a:xfrm>
            <a:off x="5446340" y="257665"/>
            <a:ext cx="2670050" cy="2002536"/>
          </a:xfrm>
          <a:prstGeom prst="rect">
            <a:avLst/>
          </a:prstGeom>
          <a:solidFill>
            <a:schemeClr val="lt1"/>
          </a:solidFill>
          <a:ln>
            <a:noFill/>
          </a:ln>
          <a:effectLst>
            <a:outerShdw blurRad="40000" rotWithShape="0" dir="5400000" dist="20000">
              <a:srgbClr val="000000">
                <a:alpha val="37647"/>
              </a:srgbClr>
            </a:outerShdw>
          </a:effectLst>
        </p:spPr>
      </p:sp>
      <p:sp>
        <p:nvSpPr>
          <p:cNvPr id="150" name="Google Shape;150;p230"/>
          <p:cNvSpPr/>
          <p:nvPr>
            <p:ph idx="4" type="pic"/>
          </p:nvPr>
        </p:nvSpPr>
        <p:spPr>
          <a:xfrm>
            <a:off x="5446340" y="2432657"/>
            <a:ext cx="2670050" cy="2002536"/>
          </a:xfrm>
          <a:prstGeom prst="rect">
            <a:avLst/>
          </a:prstGeom>
          <a:solidFill>
            <a:schemeClr val="lt1"/>
          </a:solidFill>
          <a:ln>
            <a:noFill/>
          </a:ln>
          <a:effectLst>
            <a:outerShdw blurRad="40000" rotWithShape="0" dir="5400000" dist="20000">
              <a:srgbClr val="000000">
                <a:alpha val="37647"/>
              </a:srgbClr>
            </a:outerShdw>
          </a:effectLst>
        </p:spPr>
      </p:sp>
      <p:sp>
        <p:nvSpPr>
          <p:cNvPr id="151" name="Google Shape;151;p230"/>
          <p:cNvSpPr/>
          <p:nvPr>
            <p:ph idx="5" type="pic"/>
          </p:nvPr>
        </p:nvSpPr>
        <p:spPr>
          <a:xfrm>
            <a:off x="5446340" y="4607649"/>
            <a:ext cx="2670050" cy="2002536"/>
          </a:xfrm>
          <a:prstGeom prst="rect">
            <a:avLst/>
          </a:prstGeom>
          <a:solidFill>
            <a:schemeClr val="lt1"/>
          </a:solidFill>
          <a:ln>
            <a:noFill/>
          </a:ln>
          <a:effectLst>
            <a:outerShdw blurRad="40000" rotWithShape="0" dir="5400000" dist="20000">
              <a:srgbClr val="000000">
                <a:alpha val="37647"/>
              </a:srgbClr>
            </a:outerShdw>
          </a:effectLst>
        </p:spPr>
      </p:sp>
      <p:sp>
        <p:nvSpPr>
          <p:cNvPr id="152" name="Google Shape;152;p23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54" name="Google Shape;154;p23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3 Landscape with 2 Portrait">
  <p:cSld name="5-Up: 3 Landscape with 2 Portrait">
    <p:spTree>
      <p:nvGrpSpPr>
        <p:cNvPr id="155" name="Shape 155"/>
        <p:cNvGrpSpPr/>
        <p:nvPr/>
      </p:nvGrpSpPr>
      <p:grpSpPr>
        <a:xfrm>
          <a:off x="0" y="0"/>
          <a:ext cx="0" cy="0"/>
          <a:chOff x="0" y="0"/>
          <a:chExt cx="0" cy="0"/>
        </a:xfrm>
      </p:grpSpPr>
      <p:sp>
        <p:nvSpPr>
          <p:cNvPr id="156" name="Google Shape;156;p231"/>
          <p:cNvSpPr/>
          <p:nvPr>
            <p:ph idx="2" type="pic"/>
          </p:nvPr>
        </p:nvSpPr>
        <p:spPr>
          <a:xfrm>
            <a:off x="228600" y="3429000"/>
            <a:ext cx="2070154" cy="3124200"/>
          </a:xfrm>
          <a:prstGeom prst="rect">
            <a:avLst/>
          </a:prstGeom>
          <a:solidFill>
            <a:schemeClr val="lt1"/>
          </a:solidFill>
          <a:ln>
            <a:noFill/>
          </a:ln>
          <a:effectLst>
            <a:outerShdw blurRad="40000" rotWithShape="0" dir="5400000" dist="20000">
              <a:srgbClr val="000000">
                <a:alpha val="37647"/>
              </a:srgbClr>
            </a:outerShdw>
          </a:effectLst>
        </p:spPr>
      </p:sp>
      <p:sp>
        <p:nvSpPr>
          <p:cNvPr id="157" name="Google Shape;157;p231"/>
          <p:cNvSpPr/>
          <p:nvPr>
            <p:ph idx="3" type="pic"/>
          </p:nvPr>
        </p:nvSpPr>
        <p:spPr>
          <a:xfrm>
            <a:off x="2438400" y="228600"/>
            <a:ext cx="5562600" cy="4171950"/>
          </a:xfrm>
          <a:prstGeom prst="rect">
            <a:avLst/>
          </a:prstGeom>
          <a:solidFill>
            <a:schemeClr val="lt1"/>
          </a:solidFill>
          <a:ln>
            <a:noFill/>
          </a:ln>
          <a:effectLst>
            <a:outerShdw blurRad="40000" rotWithShape="0" dir="5400000" dist="20000">
              <a:srgbClr val="000000">
                <a:alpha val="37647"/>
              </a:srgbClr>
            </a:outerShdw>
          </a:effectLst>
        </p:spPr>
      </p:sp>
      <p:sp>
        <p:nvSpPr>
          <p:cNvPr id="158" name="Google Shape;158;p231"/>
          <p:cNvSpPr/>
          <p:nvPr>
            <p:ph idx="4" type="pic"/>
          </p:nvPr>
        </p:nvSpPr>
        <p:spPr>
          <a:xfrm>
            <a:off x="228600" y="228600"/>
            <a:ext cx="2070154" cy="3124200"/>
          </a:xfrm>
          <a:prstGeom prst="rect">
            <a:avLst/>
          </a:prstGeom>
          <a:solidFill>
            <a:schemeClr val="lt1"/>
          </a:solidFill>
          <a:ln>
            <a:noFill/>
          </a:ln>
          <a:effectLst>
            <a:outerShdw blurRad="40000" rotWithShape="0" dir="5400000" dist="20000">
              <a:srgbClr val="000000">
                <a:alpha val="37647"/>
              </a:srgbClr>
            </a:outerShdw>
          </a:effectLst>
        </p:spPr>
      </p:sp>
      <p:sp>
        <p:nvSpPr>
          <p:cNvPr id="159" name="Google Shape;159;p231"/>
          <p:cNvSpPr/>
          <p:nvPr>
            <p:ph idx="5" type="pic"/>
          </p:nvPr>
        </p:nvSpPr>
        <p:spPr>
          <a:xfrm>
            <a:off x="5257800" y="4495800"/>
            <a:ext cx="2743200" cy="2057400"/>
          </a:xfrm>
          <a:prstGeom prst="rect">
            <a:avLst/>
          </a:prstGeom>
          <a:solidFill>
            <a:schemeClr val="lt1"/>
          </a:solidFill>
          <a:ln>
            <a:noFill/>
          </a:ln>
          <a:effectLst>
            <a:outerShdw blurRad="40000" rotWithShape="0" dir="5400000" dist="20000">
              <a:srgbClr val="000000">
                <a:alpha val="37647"/>
              </a:srgbClr>
            </a:outerShdw>
          </a:effectLst>
        </p:spPr>
      </p:sp>
      <p:sp>
        <p:nvSpPr>
          <p:cNvPr id="160" name="Google Shape;160;p231"/>
          <p:cNvSpPr/>
          <p:nvPr>
            <p:ph idx="6" type="pic"/>
          </p:nvPr>
        </p:nvSpPr>
        <p:spPr>
          <a:xfrm>
            <a:off x="2438400" y="4495800"/>
            <a:ext cx="2743200" cy="2057400"/>
          </a:xfrm>
          <a:prstGeom prst="rect">
            <a:avLst/>
          </a:prstGeom>
          <a:solidFill>
            <a:schemeClr val="lt1"/>
          </a:solidFill>
          <a:ln>
            <a:noFill/>
          </a:ln>
          <a:effectLst>
            <a:outerShdw blurRad="40000" rotWithShape="0" dir="5400000" dist="20000">
              <a:srgbClr val="000000">
                <a:alpha val="37647"/>
              </a:srgbClr>
            </a:outerShdw>
          </a:effectLst>
        </p:spPr>
      </p:sp>
      <p:sp>
        <p:nvSpPr>
          <p:cNvPr id="161" name="Google Shape;161;p23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3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63" name="Google Shape;163;p23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2 Landscape with 3 Portrait">
  <p:cSld name="5-Up: 2 Landscape with 3 Portrait">
    <p:spTree>
      <p:nvGrpSpPr>
        <p:cNvPr id="164" name="Shape 164"/>
        <p:cNvGrpSpPr/>
        <p:nvPr/>
      </p:nvGrpSpPr>
      <p:grpSpPr>
        <a:xfrm>
          <a:off x="0" y="0"/>
          <a:ext cx="0" cy="0"/>
          <a:chOff x="0" y="0"/>
          <a:chExt cx="0" cy="0"/>
        </a:xfrm>
      </p:grpSpPr>
      <p:sp>
        <p:nvSpPr>
          <p:cNvPr id="165" name="Google Shape;165;p232"/>
          <p:cNvSpPr/>
          <p:nvPr>
            <p:ph idx="2" type="pic"/>
          </p:nvPr>
        </p:nvSpPr>
        <p:spPr>
          <a:xfrm>
            <a:off x="228600" y="228600"/>
            <a:ext cx="2606040" cy="3474720"/>
          </a:xfrm>
          <a:prstGeom prst="rect">
            <a:avLst/>
          </a:prstGeom>
          <a:solidFill>
            <a:schemeClr val="lt1"/>
          </a:solidFill>
          <a:ln>
            <a:noFill/>
          </a:ln>
          <a:effectLst>
            <a:outerShdw blurRad="40000" rotWithShape="0" dir="5400000" dist="20000">
              <a:srgbClr val="000000">
                <a:alpha val="37647"/>
              </a:srgbClr>
            </a:outerShdw>
          </a:effectLst>
        </p:spPr>
      </p:sp>
      <p:sp>
        <p:nvSpPr>
          <p:cNvPr id="166" name="Google Shape;166;p232"/>
          <p:cNvSpPr/>
          <p:nvPr>
            <p:ph idx="3" type="pic"/>
          </p:nvPr>
        </p:nvSpPr>
        <p:spPr>
          <a:xfrm>
            <a:off x="228600" y="3867150"/>
            <a:ext cx="3962400" cy="2743200"/>
          </a:xfrm>
          <a:prstGeom prst="rect">
            <a:avLst/>
          </a:prstGeom>
          <a:solidFill>
            <a:schemeClr val="lt1"/>
          </a:solidFill>
          <a:ln>
            <a:noFill/>
          </a:ln>
          <a:effectLst>
            <a:outerShdw blurRad="40000" rotWithShape="0" dir="5400000" dist="20000">
              <a:srgbClr val="000000">
                <a:alpha val="37647"/>
              </a:srgbClr>
            </a:outerShdw>
          </a:effectLst>
        </p:spPr>
      </p:sp>
      <p:sp>
        <p:nvSpPr>
          <p:cNvPr id="167" name="Google Shape;167;p232"/>
          <p:cNvSpPr/>
          <p:nvPr>
            <p:ph idx="4" type="pic"/>
          </p:nvPr>
        </p:nvSpPr>
        <p:spPr>
          <a:xfrm>
            <a:off x="4419600" y="3867150"/>
            <a:ext cx="3962400" cy="2743200"/>
          </a:xfrm>
          <a:prstGeom prst="rect">
            <a:avLst/>
          </a:prstGeom>
          <a:solidFill>
            <a:schemeClr val="lt1"/>
          </a:solidFill>
          <a:ln>
            <a:noFill/>
          </a:ln>
          <a:effectLst>
            <a:outerShdw blurRad="40000" rotWithShape="0" dir="5400000" dist="20000">
              <a:srgbClr val="000000">
                <a:alpha val="37647"/>
              </a:srgbClr>
            </a:outerShdw>
          </a:effectLst>
        </p:spPr>
      </p:sp>
      <p:sp>
        <p:nvSpPr>
          <p:cNvPr id="168" name="Google Shape;168;p232"/>
          <p:cNvSpPr/>
          <p:nvPr>
            <p:ph idx="5" type="pic"/>
          </p:nvPr>
        </p:nvSpPr>
        <p:spPr>
          <a:xfrm>
            <a:off x="3009900" y="228600"/>
            <a:ext cx="2606040" cy="3474720"/>
          </a:xfrm>
          <a:prstGeom prst="rect">
            <a:avLst/>
          </a:prstGeom>
          <a:solidFill>
            <a:schemeClr val="lt1"/>
          </a:solidFill>
          <a:ln>
            <a:noFill/>
          </a:ln>
          <a:effectLst>
            <a:outerShdw blurRad="40000" rotWithShape="0" dir="5400000" dist="20000">
              <a:srgbClr val="000000">
                <a:alpha val="37647"/>
              </a:srgbClr>
            </a:outerShdw>
          </a:effectLst>
        </p:spPr>
      </p:sp>
      <p:sp>
        <p:nvSpPr>
          <p:cNvPr id="169" name="Google Shape;169;p232"/>
          <p:cNvSpPr/>
          <p:nvPr>
            <p:ph idx="6" type="pic"/>
          </p:nvPr>
        </p:nvSpPr>
        <p:spPr>
          <a:xfrm>
            <a:off x="5791200" y="228600"/>
            <a:ext cx="2606040" cy="3474720"/>
          </a:xfrm>
          <a:prstGeom prst="rect">
            <a:avLst/>
          </a:prstGeom>
          <a:solidFill>
            <a:schemeClr val="lt1"/>
          </a:solidFill>
          <a:ln>
            <a:noFill/>
          </a:ln>
          <a:effectLst>
            <a:outerShdw blurRad="40000" rotWithShape="0" dir="5400000" dist="20000">
              <a:srgbClr val="000000">
                <a:alpha val="37647"/>
              </a:srgbClr>
            </a:outerShdw>
          </a:effectLst>
        </p:spPr>
      </p:sp>
      <p:sp>
        <p:nvSpPr>
          <p:cNvPr id="170" name="Google Shape;170;p23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3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2" name="Google Shape;172;p23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Caption">
  <p:cSld name="Square with Caption">
    <p:spTree>
      <p:nvGrpSpPr>
        <p:cNvPr id="173" name="Shape 173"/>
        <p:cNvGrpSpPr/>
        <p:nvPr/>
      </p:nvGrpSpPr>
      <p:grpSpPr>
        <a:xfrm>
          <a:off x="0" y="0"/>
          <a:ext cx="0" cy="0"/>
          <a:chOff x="0" y="0"/>
          <a:chExt cx="0" cy="0"/>
        </a:xfrm>
      </p:grpSpPr>
      <p:sp>
        <p:nvSpPr>
          <p:cNvPr id="174" name="Google Shape;174;p233"/>
          <p:cNvSpPr/>
          <p:nvPr>
            <p:ph idx="2" type="pic"/>
          </p:nvPr>
        </p:nvSpPr>
        <p:spPr>
          <a:xfrm>
            <a:off x="2133600" y="762000"/>
            <a:ext cx="4873334" cy="4876800"/>
          </a:xfrm>
          <a:prstGeom prst="rect">
            <a:avLst/>
          </a:prstGeom>
          <a:solidFill>
            <a:schemeClr val="lt1"/>
          </a:solidFill>
          <a:ln>
            <a:noFill/>
          </a:ln>
          <a:effectLst>
            <a:outerShdw blurRad="40000" rotWithShape="0" dir="5400000" dist="20000">
              <a:srgbClr val="000000">
                <a:alpha val="37647"/>
              </a:srgbClr>
            </a:outerShdw>
          </a:effectLst>
        </p:spPr>
      </p:sp>
      <p:sp>
        <p:nvSpPr>
          <p:cNvPr id="175" name="Google Shape;175;p233"/>
          <p:cNvSpPr txBox="1"/>
          <p:nvPr>
            <p:ph idx="1" type="body"/>
          </p:nvPr>
        </p:nvSpPr>
        <p:spPr>
          <a:xfrm>
            <a:off x="2133600" y="5715000"/>
            <a:ext cx="4876800" cy="838200"/>
          </a:xfrm>
          <a:prstGeom prst="rect">
            <a:avLst/>
          </a:prstGeom>
          <a:noFill/>
          <a:ln>
            <a:noFill/>
          </a:ln>
        </p:spPr>
        <p:txBody>
          <a:bodyPr anchorCtr="0" anchor="t" bIns="91425" lIns="91425" spcFirstLastPara="1" rIns="9125" wrap="square" tIns="91425">
            <a:normAutofit/>
          </a:bodyPr>
          <a:lstStyle>
            <a:lvl1pPr indent="-228600" lvl="0" marL="457200" marR="0" algn="l">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23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3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8" name="Google Shape;178;p23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with Caption">
  <p:cSld name="Landscape with Caption">
    <p:spTree>
      <p:nvGrpSpPr>
        <p:cNvPr id="27" name="Shape 27"/>
        <p:cNvGrpSpPr/>
        <p:nvPr/>
      </p:nvGrpSpPr>
      <p:grpSpPr>
        <a:xfrm>
          <a:off x="0" y="0"/>
          <a:ext cx="0" cy="0"/>
          <a:chOff x="0" y="0"/>
          <a:chExt cx="0" cy="0"/>
        </a:xfrm>
      </p:grpSpPr>
      <p:sp>
        <p:nvSpPr>
          <p:cNvPr id="28" name="Google Shape;28;p216"/>
          <p:cNvSpPr/>
          <p:nvPr>
            <p:ph idx="2" type="pic"/>
          </p:nvPr>
        </p:nvSpPr>
        <p:spPr>
          <a:xfrm>
            <a:off x="533400" y="218390"/>
            <a:ext cx="7467600" cy="5600700"/>
          </a:xfrm>
          <a:prstGeom prst="rect">
            <a:avLst/>
          </a:prstGeom>
          <a:solidFill>
            <a:schemeClr val="lt1"/>
          </a:solidFill>
          <a:ln>
            <a:noFill/>
          </a:ln>
          <a:effectLst>
            <a:outerShdw blurRad="40000" rotWithShape="0" dir="5400000" dist="20000">
              <a:srgbClr val="000000">
                <a:alpha val="37647"/>
              </a:srgbClr>
            </a:outerShdw>
          </a:effectLst>
        </p:spPr>
      </p:sp>
      <p:sp>
        <p:nvSpPr>
          <p:cNvPr id="29" name="Google Shape;29;p216"/>
          <p:cNvSpPr txBox="1"/>
          <p:nvPr>
            <p:ph idx="1" type="body"/>
          </p:nvPr>
        </p:nvSpPr>
        <p:spPr>
          <a:xfrm>
            <a:off x="533400" y="5943600"/>
            <a:ext cx="7467600" cy="762000"/>
          </a:xfrm>
          <a:prstGeom prst="rect">
            <a:avLst/>
          </a:prstGeom>
          <a:noFill/>
          <a:ln>
            <a:noFill/>
          </a:ln>
        </p:spPr>
        <p:txBody>
          <a:bodyPr anchorCtr="0" anchor="t" bIns="45700" lIns="91425" spcFirstLastPara="1" rIns="91425" wrap="square" tIns="45700">
            <a:normAutofit/>
          </a:bodyPr>
          <a:lstStyle>
            <a:lvl1pPr indent="-228600" lvl="0" marL="457200" marR="0" algn="r">
              <a:spcBef>
                <a:spcPts val="480"/>
              </a:spcBef>
              <a:spcAft>
                <a:spcPts val="0"/>
              </a:spcAft>
              <a:buClr>
                <a:schemeClr val="dk2"/>
              </a:buClr>
              <a:buSzPts val="2400"/>
              <a:buFont typeface="Calibri"/>
              <a:buNone/>
              <a:defRPr i="0" sz="24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21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32" name="Google Shape;32;p21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Square with Caption">
  <p:cSld name="2-Up Square with Caption">
    <p:spTree>
      <p:nvGrpSpPr>
        <p:cNvPr id="179" name="Shape 179"/>
        <p:cNvGrpSpPr/>
        <p:nvPr/>
      </p:nvGrpSpPr>
      <p:grpSpPr>
        <a:xfrm>
          <a:off x="0" y="0"/>
          <a:ext cx="0" cy="0"/>
          <a:chOff x="0" y="0"/>
          <a:chExt cx="0" cy="0"/>
        </a:xfrm>
      </p:grpSpPr>
      <p:sp>
        <p:nvSpPr>
          <p:cNvPr id="180" name="Google Shape;180;p234"/>
          <p:cNvSpPr/>
          <p:nvPr>
            <p:ph idx="2" type="pic"/>
          </p:nvPr>
        </p:nvSpPr>
        <p:spPr>
          <a:xfrm>
            <a:off x="4955273" y="1371600"/>
            <a:ext cx="3198127" cy="3200400"/>
          </a:xfrm>
          <a:prstGeom prst="rect">
            <a:avLst/>
          </a:prstGeom>
          <a:solidFill>
            <a:schemeClr val="lt1"/>
          </a:solidFill>
          <a:ln>
            <a:noFill/>
          </a:ln>
          <a:effectLst>
            <a:outerShdw blurRad="40000" rotWithShape="0" dir="5400000" dist="20000">
              <a:srgbClr val="000000">
                <a:alpha val="37647"/>
              </a:srgbClr>
            </a:outerShdw>
          </a:effectLst>
        </p:spPr>
      </p:sp>
      <p:sp>
        <p:nvSpPr>
          <p:cNvPr id="181" name="Google Shape;181;p234"/>
          <p:cNvSpPr/>
          <p:nvPr>
            <p:ph idx="3" type="pic"/>
          </p:nvPr>
        </p:nvSpPr>
        <p:spPr>
          <a:xfrm>
            <a:off x="1145273" y="1371600"/>
            <a:ext cx="3198127" cy="3200400"/>
          </a:xfrm>
          <a:prstGeom prst="rect">
            <a:avLst/>
          </a:prstGeom>
          <a:solidFill>
            <a:schemeClr val="lt1"/>
          </a:solidFill>
          <a:ln>
            <a:noFill/>
          </a:ln>
          <a:effectLst>
            <a:outerShdw blurRad="40000" rotWithShape="0" dir="5400000" dist="20000">
              <a:srgbClr val="000000">
                <a:alpha val="37647"/>
              </a:srgbClr>
            </a:outerShdw>
          </a:effectLst>
        </p:spPr>
      </p:sp>
      <p:sp>
        <p:nvSpPr>
          <p:cNvPr id="182" name="Google Shape;182;p234"/>
          <p:cNvSpPr txBox="1"/>
          <p:nvPr>
            <p:ph idx="1" type="body"/>
          </p:nvPr>
        </p:nvSpPr>
        <p:spPr>
          <a:xfrm>
            <a:off x="495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3" name="Google Shape;183;p234"/>
          <p:cNvSpPr txBox="1"/>
          <p:nvPr>
            <p:ph idx="4" type="body"/>
          </p:nvPr>
        </p:nvSpPr>
        <p:spPr>
          <a:xfrm>
            <a:off x="114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 name="Google Shape;184;p23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3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86" name="Google Shape;186;p23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a with Caption">
  <p:cSld name="Panorama with Caption">
    <p:spTree>
      <p:nvGrpSpPr>
        <p:cNvPr id="187" name="Shape 187"/>
        <p:cNvGrpSpPr/>
        <p:nvPr/>
      </p:nvGrpSpPr>
      <p:grpSpPr>
        <a:xfrm>
          <a:off x="0" y="0"/>
          <a:ext cx="0" cy="0"/>
          <a:chOff x="0" y="0"/>
          <a:chExt cx="0" cy="0"/>
        </a:xfrm>
      </p:grpSpPr>
      <p:sp>
        <p:nvSpPr>
          <p:cNvPr id="188" name="Google Shape;188;p235"/>
          <p:cNvSpPr/>
          <p:nvPr>
            <p:ph idx="2" type="pic"/>
          </p:nvPr>
        </p:nvSpPr>
        <p:spPr>
          <a:xfrm>
            <a:off x="228600" y="1524000"/>
            <a:ext cx="8229600" cy="2743200"/>
          </a:xfrm>
          <a:prstGeom prst="rect">
            <a:avLst/>
          </a:prstGeom>
          <a:solidFill>
            <a:schemeClr val="lt1"/>
          </a:solidFill>
          <a:ln>
            <a:noFill/>
          </a:ln>
          <a:effectLst>
            <a:outerShdw blurRad="40000" rotWithShape="0" dir="5400000" dist="20000">
              <a:srgbClr val="000000">
                <a:alpha val="37647"/>
              </a:srgbClr>
            </a:outerShdw>
          </a:effectLst>
        </p:spPr>
      </p:sp>
      <p:sp>
        <p:nvSpPr>
          <p:cNvPr id="189" name="Google Shape;189;p235"/>
          <p:cNvSpPr txBox="1"/>
          <p:nvPr>
            <p:ph idx="1" type="body"/>
          </p:nvPr>
        </p:nvSpPr>
        <p:spPr>
          <a:xfrm>
            <a:off x="228600" y="4343400"/>
            <a:ext cx="8229600" cy="1676400"/>
          </a:xfrm>
          <a:prstGeom prst="rect">
            <a:avLst/>
          </a:prstGeom>
          <a:noFill/>
          <a:ln>
            <a:noFill/>
          </a:ln>
        </p:spPr>
        <p:txBody>
          <a:bodyPr anchorCtr="0" anchor="t" bIns="91425" lIns="91425" spcFirstLastPara="1" rIns="9125" wrap="square" tIns="91425">
            <a:normAutofit/>
          </a:bodyPr>
          <a:lstStyle>
            <a:lvl1pPr indent="-228600" lvl="0" marL="457200" marR="0" algn="r">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 name="Google Shape;190;p23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3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92" name="Google Shape;192;p23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 name="Shape 193"/>
        <p:cNvGrpSpPr/>
        <p:nvPr/>
      </p:nvGrpSpPr>
      <p:grpSpPr>
        <a:xfrm>
          <a:off x="0" y="0"/>
          <a:ext cx="0" cy="0"/>
          <a:chOff x="0" y="0"/>
          <a:chExt cx="0" cy="0"/>
        </a:xfrm>
      </p:grpSpPr>
      <p:sp>
        <p:nvSpPr>
          <p:cNvPr id="194" name="Google Shape;194;p236"/>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36"/>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2"/>
              </a:buClr>
              <a:buSzPts val="1800"/>
              <a:buChar char="•"/>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 name="Google Shape;196;p23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3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3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
        <p:nvSpPr>
          <p:cNvPr id="200" name="Google Shape;200;p23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3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3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217"/>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2"/>
              </a:buClr>
              <a:buSzPts val="3500"/>
              <a:buFont typeface="Calibri"/>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5" name="Google Shape;35;p217"/>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100">
                <a:solidFill>
                  <a:srgbClr val="434343"/>
                </a:solidFill>
                <a:latin typeface="Roboto Mono"/>
                <a:ea typeface="Roboto Mono"/>
                <a:cs typeface="Roboto Mono"/>
                <a:sym typeface="Roboto Mono"/>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36" name="Google Shape;36;p217"/>
          <p:cNvSpPr/>
          <p:nvPr/>
        </p:nvSpPr>
        <p:spPr>
          <a:xfrm>
            <a:off x="-86700" y="-77067"/>
            <a:ext cx="4632000" cy="4620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 name="Google Shape;37;p217"/>
          <p:cNvSpPr/>
          <p:nvPr/>
        </p:nvSpPr>
        <p:spPr>
          <a:xfrm>
            <a:off x="4545275" y="-77067"/>
            <a:ext cx="4672200" cy="4620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 name="Google Shape;38;p217"/>
          <p:cNvSpPr/>
          <p:nvPr/>
        </p:nvSpPr>
        <p:spPr>
          <a:xfrm>
            <a:off x="4545275" y="6473233"/>
            <a:ext cx="4672200" cy="462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 name="Google Shape;39;p217"/>
          <p:cNvSpPr/>
          <p:nvPr/>
        </p:nvSpPr>
        <p:spPr>
          <a:xfrm>
            <a:off x="-86725" y="6473233"/>
            <a:ext cx="4632000" cy="462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Portrait with Captions">
  <p:cSld name="3-Up Portrait with Captions">
    <p:spTree>
      <p:nvGrpSpPr>
        <p:cNvPr id="40" name="Shape 40"/>
        <p:cNvGrpSpPr/>
        <p:nvPr/>
      </p:nvGrpSpPr>
      <p:grpSpPr>
        <a:xfrm>
          <a:off x="0" y="0"/>
          <a:ext cx="0" cy="0"/>
          <a:chOff x="0" y="0"/>
          <a:chExt cx="0" cy="0"/>
        </a:xfrm>
      </p:grpSpPr>
      <p:sp>
        <p:nvSpPr>
          <p:cNvPr id="41" name="Google Shape;41;p218"/>
          <p:cNvSpPr/>
          <p:nvPr>
            <p:ph idx="2" type="pic"/>
          </p:nvPr>
        </p:nvSpPr>
        <p:spPr>
          <a:xfrm>
            <a:off x="228600" y="533400"/>
            <a:ext cx="2590800" cy="3454400"/>
          </a:xfrm>
          <a:prstGeom prst="rect">
            <a:avLst/>
          </a:prstGeom>
          <a:solidFill>
            <a:schemeClr val="lt1"/>
          </a:solidFill>
          <a:ln>
            <a:noFill/>
          </a:ln>
          <a:effectLst>
            <a:outerShdw blurRad="40000" rotWithShape="0" dir="5400000" dist="20000">
              <a:srgbClr val="000000">
                <a:alpha val="37647"/>
              </a:srgbClr>
            </a:outerShdw>
          </a:effectLst>
        </p:spPr>
      </p:sp>
      <p:sp>
        <p:nvSpPr>
          <p:cNvPr id="42" name="Google Shape;42;p218"/>
          <p:cNvSpPr/>
          <p:nvPr>
            <p:ph idx="3" type="pic"/>
          </p:nvPr>
        </p:nvSpPr>
        <p:spPr>
          <a:xfrm>
            <a:off x="3048000" y="533400"/>
            <a:ext cx="2590800" cy="3454400"/>
          </a:xfrm>
          <a:prstGeom prst="rect">
            <a:avLst/>
          </a:prstGeom>
          <a:solidFill>
            <a:schemeClr val="lt1"/>
          </a:solidFill>
          <a:ln>
            <a:noFill/>
          </a:ln>
          <a:effectLst>
            <a:outerShdw blurRad="40000" rotWithShape="0" dir="5400000" dist="20000">
              <a:srgbClr val="000000">
                <a:alpha val="37647"/>
              </a:srgbClr>
            </a:outerShdw>
          </a:effectLst>
        </p:spPr>
      </p:sp>
      <p:sp>
        <p:nvSpPr>
          <p:cNvPr id="43" name="Google Shape;43;p218"/>
          <p:cNvSpPr/>
          <p:nvPr>
            <p:ph idx="4" type="pic"/>
          </p:nvPr>
        </p:nvSpPr>
        <p:spPr>
          <a:xfrm>
            <a:off x="5867400" y="533400"/>
            <a:ext cx="2590800" cy="3454400"/>
          </a:xfrm>
          <a:prstGeom prst="rect">
            <a:avLst/>
          </a:prstGeom>
          <a:solidFill>
            <a:schemeClr val="lt1"/>
          </a:solidFill>
          <a:ln>
            <a:noFill/>
          </a:ln>
          <a:effectLst>
            <a:outerShdw blurRad="40000" rotWithShape="0" dir="5400000" dist="20000">
              <a:srgbClr val="000000">
                <a:alpha val="37647"/>
              </a:srgbClr>
            </a:outerShdw>
          </a:effectLst>
        </p:spPr>
      </p:sp>
      <p:sp>
        <p:nvSpPr>
          <p:cNvPr id="44" name="Google Shape;44;p218"/>
          <p:cNvSpPr txBox="1"/>
          <p:nvPr>
            <p:ph idx="1" type="body"/>
          </p:nvPr>
        </p:nvSpPr>
        <p:spPr>
          <a:xfrm>
            <a:off x="2286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spcBef>
                <a:spcPts val="400"/>
              </a:spcBef>
              <a:spcAft>
                <a:spcPts val="0"/>
              </a:spcAft>
              <a:buClr>
                <a:schemeClr val="dk2"/>
              </a:buClr>
              <a:buSzPts val="2000"/>
              <a:buFont typeface="Calibri"/>
              <a:buNone/>
              <a:defRPr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218"/>
          <p:cNvSpPr txBox="1"/>
          <p:nvPr>
            <p:ph idx="5" type="body"/>
          </p:nvPr>
        </p:nvSpPr>
        <p:spPr>
          <a:xfrm>
            <a:off x="30480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spcBef>
                <a:spcPts val="400"/>
              </a:spcBef>
              <a:spcAft>
                <a:spcPts val="0"/>
              </a:spcAft>
              <a:buClr>
                <a:schemeClr val="dk2"/>
              </a:buClr>
              <a:buSzPts val="2000"/>
              <a:buFont typeface="Calibri"/>
              <a:buNone/>
              <a:defRPr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218"/>
          <p:cNvSpPr txBox="1"/>
          <p:nvPr>
            <p:ph idx="6" type="body"/>
          </p:nvPr>
        </p:nvSpPr>
        <p:spPr>
          <a:xfrm>
            <a:off x="58674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spcBef>
                <a:spcPts val="400"/>
              </a:spcBef>
              <a:spcAft>
                <a:spcPts val="0"/>
              </a:spcAft>
              <a:buClr>
                <a:schemeClr val="dk2"/>
              </a:buClr>
              <a:buSzPts val="2000"/>
              <a:buFont typeface="Calibri"/>
              <a:buNone/>
              <a:defRPr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218"/>
          <p:cNvSpPr/>
          <p:nvPr/>
        </p:nvSpPr>
        <p:spPr>
          <a:xfrm>
            <a:off x="8889273" y="0"/>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p21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50" name="Google Shape;50;p21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rait with Caption">
  <p:cSld name="Portrait with Caption">
    <p:spTree>
      <p:nvGrpSpPr>
        <p:cNvPr id="51" name="Shape 51"/>
        <p:cNvGrpSpPr/>
        <p:nvPr/>
      </p:nvGrpSpPr>
      <p:grpSpPr>
        <a:xfrm>
          <a:off x="0" y="0"/>
          <a:ext cx="0" cy="0"/>
          <a:chOff x="0" y="0"/>
          <a:chExt cx="0" cy="0"/>
        </a:xfrm>
      </p:grpSpPr>
      <p:sp>
        <p:nvSpPr>
          <p:cNvPr id="52" name="Google Shape;52;p219"/>
          <p:cNvSpPr/>
          <p:nvPr>
            <p:ph idx="2" type="pic"/>
          </p:nvPr>
        </p:nvSpPr>
        <p:spPr>
          <a:xfrm>
            <a:off x="304800" y="228600"/>
            <a:ext cx="4754880" cy="6324600"/>
          </a:xfrm>
          <a:prstGeom prst="rect">
            <a:avLst/>
          </a:prstGeom>
          <a:solidFill>
            <a:schemeClr val="lt1"/>
          </a:solidFill>
          <a:ln>
            <a:noFill/>
          </a:ln>
          <a:effectLst>
            <a:outerShdw blurRad="40000" rotWithShape="0" dir="5400000" dist="20000">
              <a:srgbClr val="000000">
                <a:alpha val="37647"/>
              </a:srgbClr>
            </a:outerShdw>
          </a:effectLst>
        </p:spPr>
      </p:sp>
      <p:sp>
        <p:nvSpPr>
          <p:cNvPr id="53" name="Google Shape;53;p219"/>
          <p:cNvSpPr txBox="1"/>
          <p:nvPr>
            <p:ph idx="1" type="body"/>
          </p:nvPr>
        </p:nvSpPr>
        <p:spPr>
          <a:xfrm>
            <a:off x="5105400" y="228600"/>
            <a:ext cx="3200400" cy="38100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2"/>
              </a:buClr>
              <a:buSzPts val="2000"/>
              <a:buFont typeface="Calibri"/>
              <a:buNone/>
              <a:defRPr i="0" sz="20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21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56" name="Google Shape;56;p21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Fullscreen">
  <p:cSld name="Landscape Fullscreen">
    <p:spTree>
      <p:nvGrpSpPr>
        <p:cNvPr id="57" name="Shape 57"/>
        <p:cNvGrpSpPr/>
        <p:nvPr/>
      </p:nvGrpSpPr>
      <p:grpSpPr>
        <a:xfrm>
          <a:off x="0" y="0"/>
          <a:ext cx="0" cy="0"/>
          <a:chOff x="0" y="0"/>
          <a:chExt cx="0" cy="0"/>
        </a:xfrm>
      </p:grpSpPr>
      <p:sp>
        <p:nvSpPr>
          <p:cNvPr id="58" name="Google Shape;58;p220"/>
          <p:cNvSpPr/>
          <p:nvPr>
            <p:ph idx="2" type="pic"/>
          </p:nvPr>
        </p:nvSpPr>
        <p:spPr>
          <a:xfrm>
            <a:off x="0" y="0"/>
            <a:ext cx="9144000" cy="6858000"/>
          </a:xfrm>
          <a:prstGeom prst="rect">
            <a:avLst/>
          </a:prstGeom>
          <a:noFill/>
          <a:ln>
            <a:noFill/>
          </a:ln>
        </p:spPr>
      </p:sp>
      <p:sp>
        <p:nvSpPr>
          <p:cNvPr id="59" name="Google Shape;59;p22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61" name="Google Shape;61;p22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Section" showMasterSp="0">
  <p:cSld name="Album Section">
    <p:spTree>
      <p:nvGrpSpPr>
        <p:cNvPr id="62" name="Shape 62"/>
        <p:cNvGrpSpPr/>
        <p:nvPr/>
      </p:nvGrpSpPr>
      <p:grpSpPr>
        <a:xfrm>
          <a:off x="0" y="0"/>
          <a:ext cx="0" cy="0"/>
          <a:chOff x="0" y="0"/>
          <a:chExt cx="0" cy="0"/>
        </a:xfrm>
      </p:grpSpPr>
      <p:sp>
        <p:nvSpPr>
          <p:cNvPr id="63" name="Google Shape;63;p221"/>
          <p:cNvSpPr/>
          <p:nvPr/>
        </p:nvSpPr>
        <p:spPr>
          <a:xfrm rot="-5400000">
            <a:off x="5315559" y="3268980"/>
            <a:ext cx="6858000" cy="32004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221"/>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221"/>
          <p:cNvSpPr/>
          <p:nvPr/>
        </p:nvSpPr>
        <p:spPr>
          <a:xfrm>
            <a:off x="8895749" y="-733"/>
            <a:ext cx="762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221"/>
          <p:cNvSpPr/>
          <p:nvPr>
            <p:ph idx="2" type="pic"/>
          </p:nvPr>
        </p:nvSpPr>
        <p:spPr>
          <a:xfrm>
            <a:off x="435429" y="2146300"/>
            <a:ext cx="2362200" cy="2197100"/>
          </a:xfrm>
          <a:prstGeom prst="rect">
            <a:avLst/>
          </a:prstGeom>
          <a:solidFill>
            <a:schemeClr val="lt1"/>
          </a:solidFill>
          <a:ln>
            <a:noFill/>
          </a:ln>
        </p:spPr>
      </p:sp>
      <p:sp>
        <p:nvSpPr>
          <p:cNvPr id="67" name="Google Shape;67;p221"/>
          <p:cNvSpPr/>
          <p:nvPr/>
        </p:nvSpPr>
        <p:spPr>
          <a:xfrm flipH="1">
            <a:off x="435429" y="6172200"/>
            <a:ext cx="7086600" cy="685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221"/>
          <p:cNvSpPr/>
          <p:nvPr/>
        </p:nvSpPr>
        <p:spPr>
          <a:xfrm>
            <a:off x="435429" y="0"/>
            <a:ext cx="7086600" cy="19812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221"/>
          <p:cNvSpPr txBox="1"/>
          <p:nvPr>
            <p:ph idx="1" type="body"/>
          </p:nvPr>
        </p:nvSpPr>
        <p:spPr>
          <a:xfrm>
            <a:off x="435429" y="5791200"/>
            <a:ext cx="7086600" cy="381000"/>
          </a:xfrm>
          <a:prstGeom prst="rect">
            <a:avLst/>
          </a:prstGeom>
          <a:solidFill>
            <a:schemeClr val="accent3"/>
          </a:solidFill>
          <a:ln>
            <a:noFill/>
          </a:ln>
        </p:spPr>
        <p:txBody>
          <a:bodyPr anchorCtr="0" anchor="ctr" bIns="45700" lIns="91425" spcFirstLastPara="1" rIns="91425" wrap="square" tIns="45700">
            <a:normAutofit/>
          </a:bodyPr>
          <a:lstStyle>
            <a:lvl1pPr indent="-228600" lvl="0" marL="457200" algn="l">
              <a:spcBef>
                <a:spcPts val="240"/>
              </a:spcBef>
              <a:spcAft>
                <a:spcPts val="0"/>
              </a:spcAft>
              <a:buClr>
                <a:srgbClr val="FFFFFF"/>
              </a:buClr>
              <a:buSzPts val="1200"/>
              <a:buFont typeface="Calibri"/>
              <a:buNone/>
              <a:defRPr sz="1200">
                <a:solidFill>
                  <a:srgbClr val="FFFFFF"/>
                </a:solidFill>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221"/>
          <p:cNvSpPr txBox="1"/>
          <p:nvPr>
            <p:ph idx="3" type="body"/>
          </p:nvPr>
        </p:nvSpPr>
        <p:spPr>
          <a:xfrm>
            <a:off x="435429" y="4495800"/>
            <a:ext cx="7086600" cy="1295400"/>
          </a:xfrm>
          <a:prstGeom prst="rect">
            <a:avLst/>
          </a:prstGeom>
          <a:solidFill>
            <a:schemeClr val="accent6"/>
          </a:solidFill>
          <a:ln>
            <a:noFill/>
          </a:ln>
        </p:spPr>
        <p:txBody>
          <a:bodyPr anchorCtr="0" anchor="ctr" bIns="45700" lIns="91425" spcFirstLastPara="1" rIns="91425" wrap="square" tIns="45700">
            <a:normAutofit/>
          </a:bodyPr>
          <a:lstStyle>
            <a:lvl1pPr indent="-228600" lvl="0" marL="457200" algn="l">
              <a:spcBef>
                <a:spcPts val="640"/>
              </a:spcBef>
              <a:spcAft>
                <a:spcPts val="0"/>
              </a:spcAft>
              <a:buClr>
                <a:srgbClr val="FFFFFF"/>
              </a:buClr>
              <a:buSzPts val="3200"/>
              <a:buFont typeface="Calibri"/>
              <a:buNone/>
              <a:defRPr sz="3200">
                <a:solidFill>
                  <a:srgbClr val="FFFFFF"/>
                </a:solidFill>
              </a:defRPr>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1"/>
          <p:cNvSpPr/>
          <p:nvPr>
            <p:ph idx="4" type="pic"/>
          </p:nvPr>
        </p:nvSpPr>
        <p:spPr>
          <a:xfrm>
            <a:off x="2950029" y="2133600"/>
            <a:ext cx="2209800" cy="2209800"/>
          </a:xfrm>
          <a:prstGeom prst="rect">
            <a:avLst/>
          </a:prstGeom>
          <a:solidFill>
            <a:schemeClr val="lt1"/>
          </a:solidFill>
          <a:ln>
            <a:noFill/>
          </a:ln>
        </p:spPr>
      </p:sp>
      <p:sp>
        <p:nvSpPr>
          <p:cNvPr id="72" name="Google Shape;72;p221"/>
          <p:cNvSpPr/>
          <p:nvPr>
            <p:ph idx="5" type="pic"/>
          </p:nvPr>
        </p:nvSpPr>
        <p:spPr>
          <a:xfrm>
            <a:off x="5312229" y="2133600"/>
            <a:ext cx="2209800" cy="2209800"/>
          </a:xfrm>
          <a:prstGeom prst="rect">
            <a:avLst/>
          </a:prstGeom>
          <a:solidFill>
            <a:schemeClr val="lt1"/>
          </a:solidFill>
          <a:ln>
            <a:noFill/>
          </a:ln>
        </p:spPr>
      </p:sp>
      <p:sp>
        <p:nvSpPr>
          <p:cNvPr id="73" name="Google Shape;73;p22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2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75" name="Google Shape;75;p22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Portrait with Captions">
  <p:cSld name="2-Up Portrait with Captions">
    <p:spTree>
      <p:nvGrpSpPr>
        <p:cNvPr id="76" name="Shape 76"/>
        <p:cNvGrpSpPr/>
        <p:nvPr/>
      </p:nvGrpSpPr>
      <p:grpSpPr>
        <a:xfrm>
          <a:off x="0" y="0"/>
          <a:ext cx="0" cy="0"/>
          <a:chOff x="0" y="0"/>
          <a:chExt cx="0" cy="0"/>
        </a:xfrm>
      </p:grpSpPr>
      <p:sp>
        <p:nvSpPr>
          <p:cNvPr id="77" name="Google Shape;77;p222"/>
          <p:cNvSpPr/>
          <p:nvPr>
            <p:ph idx="2" type="pic"/>
          </p:nvPr>
        </p:nvSpPr>
        <p:spPr>
          <a:xfrm>
            <a:off x="4341047" y="533400"/>
            <a:ext cx="3431353" cy="4575141"/>
          </a:xfrm>
          <a:prstGeom prst="rect">
            <a:avLst/>
          </a:prstGeom>
          <a:solidFill>
            <a:schemeClr val="lt1"/>
          </a:solidFill>
          <a:ln>
            <a:noFill/>
          </a:ln>
          <a:effectLst>
            <a:outerShdw blurRad="40000" rotWithShape="0" dir="5400000" dist="20000">
              <a:srgbClr val="000000">
                <a:alpha val="37647"/>
              </a:srgbClr>
            </a:outerShdw>
          </a:effectLst>
        </p:spPr>
      </p:sp>
      <p:sp>
        <p:nvSpPr>
          <p:cNvPr id="78" name="Google Shape;78;p222"/>
          <p:cNvSpPr/>
          <p:nvPr>
            <p:ph idx="3" type="pic"/>
          </p:nvPr>
        </p:nvSpPr>
        <p:spPr>
          <a:xfrm>
            <a:off x="685800" y="533400"/>
            <a:ext cx="3429000" cy="4572000"/>
          </a:xfrm>
          <a:prstGeom prst="rect">
            <a:avLst/>
          </a:prstGeom>
          <a:solidFill>
            <a:schemeClr val="lt1"/>
          </a:solidFill>
          <a:ln>
            <a:noFill/>
          </a:ln>
          <a:effectLst>
            <a:outerShdw blurRad="40000" rotWithShape="0" dir="5400000" dist="20000">
              <a:srgbClr val="000000">
                <a:alpha val="37647"/>
              </a:srgbClr>
            </a:outerShdw>
          </a:effectLst>
        </p:spPr>
      </p:sp>
      <p:sp>
        <p:nvSpPr>
          <p:cNvPr id="79" name="Google Shape;79;p222"/>
          <p:cNvSpPr txBox="1"/>
          <p:nvPr>
            <p:ph idx="1" type="body"/>
          </p:nvPr>
        </p:nvSpPr>
        <p:spPr>
          <a:xfrm>
            <a:off x="6858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spcBef>
                <a:spcPts val="360"/>
              </a:spcBef>
              <a:spcAft>
                <a:spcPts val="0"/>
              </a:spcAft>
              <a:buClr>
                <a:schemeClr val="dk2"/>
              </a:buClr>
              <a:buSzPts val="1800"/>
              <a:buFont typeface="Calibri"/>
              <a:buNone/>
              <a:defRPr sz="18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222"/>
          <p:cNvSpPr txBox="1"/>
          <p:nvPr>
            <p:ph idx="4" type="body"/>
          </p:nvPr>
        </p:nvSpPr>
        <p:spPr>
          <a:xfrm>
            <a:off x="43434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spcBef>
                <a:spcPts val="360"/>
              </a:spcBef>
              <a:spcAft>
                <a:spcPts val="0"/>
              </a:spcAft>
              <a:buClr>
                <a:schemeClr val="dk2"/>
              </a:buClr>
              <a:buSzPts val="1800"/>
              <a:buFont typeface="Calibri"/>
              <a:buNone/>
              <a:defRPr sz="18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83" name="Google Shape;83;p22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Landscape with Captions">
  <p:cSld name="2-Up Landscape with Captions">
    <p:spTree>
      <p:nvGrpSpPr>
        <p:cNvPr id="84" name="Shape 84"/>
        <p:cNvGrpSpPr/>
        <p:nvPr/>
      </p:nvGrpSpPr>
      <p:grpSpPr>
        <a:xfrm>
          <a:off x="0" y="0"/>
          <a:ext cx="0" cy="0"/>
          <a:chOff x="0" y="0"/>
          <a:chExt cx="0" cy="0"/>
        </a:xfrm>
      </p:grpSpPr>
      <p:sp>
        <p:nvSpPr>
          <p:cNvPr id="85" name="Google Shape;85;p223"/>
          <p:cNvSpPr/>
          <p:nvPr>
            <p:ph idx="2" type="pic"/>
          </p:nvPr>
        </p:nvSpPr>
        <p:spPr>
          <a:xfrm>
            <a:off x="4343400" y="1085850"/>
            <a:ext cx="4038600" cy="3028950"/>
          </a:xfrm>
          <a:prstGeom prst="rect">
            <a:avLst/>
          </a:prstGeom>
          <a:solidFill>
            <a:schemeClr val="lt1"/>
          </a:solidFill>
          <a:ln>
            <a:noFill/>
          </a:ln>
          <a:effectLst>
            <a:outerShdw blurRad="40000" rotWithShape="0" dir="5400000" dist="20000">
              <a:srgbClr val="000000">
                <a:alpha val="37647"/>
              </a:srgbClr>
            </a:outerShdw>
          </a:effectLst>
        </p:spPr>
      </p:sp>
      <p:sp>
        <p:nvSpPr>
          <p:cNvPr id="86" name="Google Shape;86;p223"/>
          <p:cNvSpPr/>
          <p:nvPr>
            <p:ph idx="3" type="pic"/>
          </p:nvPr>
        </p:nvSpPr>
        <p:spPr>
          <a:xfrm>
            <a:off x="152400" y="1085850"/>
            <a:ext cx="4038600" cy="3028950"/>
          </a:xfrm>
          <a:prstGeom prst="rect">
            <a:avLst/>
          </a:prstGeom>
          <a:solidFill>
            <a:schemeClr val="lt1"/>
          </a:solidFill>
          <a:ln>
            <a:noFill/>
          </a:ln>
          <a:effectLst>
            <a:outerShdw blurRad="40000" rotWithShape="0" dir="5400000" dist="20000">
              <a:srgbClr val="000000">
                <a:alpha val="37647"/>
              </a:srgbClr>
            </a:outerShdw>
          </a:effectLst>
        </p:spPr>
      </p:sp>
      <p:sp>
        <p:nvSpPr>
          <p:cNvPr id="87" name="Google Shape;87;p223"/>
          <p:cNvSpPr txBox="1"/>
          <p:nvPr>
            <p:ph idx="1" type="body"/>
          </p:nvPr>
        </p:nvSpPr>
        <p:spPr>
          <a:xfrm>
            <a:off x="152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spcBef>
                <a:spcPts val="360"/>
              </a:spcBef>
              <a:spcAft>
                <a:spcPts val="0"/>
              </a:spcAft>
              <a:buClr>
                <a:schemeClr val="dk2"/>
              </a:buClr>
              <a:buSzPts val="1800"/>
              <a:buFont typeface="Calibri"/>
              <a:buNone/>
              <a:defRPr sz="18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223"/>
          <p:cNvSpPr txBox="1"/>
          <p:nvPr>
            <p:ph idx="4" type="body"/>
          </p:nvPr>
        </p:nvSpPr>
        <p:spPr>
          <a:xfrm>
            <a:off x="4343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spcBef>
                <a:spcPts val="360"/>
              </a:spcBef>
              <a:spcAft>
                <a:spcPts val="0"/>
              </a:spcAft>
              <a:buClr>
                <a:schemeClr val="dk2"/>
              </a:buClr>
              <a:buSzPts val="1800"/>
              <a:buFont typeface="Calibri"/>
              <a:buNone/>
              <a:defRPr sz="1800"/>
            </a:lvl1pPr>
            <a:lvl2pPr indent="-342900" lvl="1" marL="914400" algn="l">
              <a:spcBef>
                <a:spcPts val="360"/>
              </a:spcBef>
              <a:spcAft>
                <a:spcPts val="0"/>
              </a:spcAft>
              <a:buClr>
                <a:schemeClr val="dk2"/>
              </a:buClr>
              <a:buSzPts val="1800"/>
              <a:buChar char="–"/>
              <a:defRPr/>
            </a:lvl2pPr>
            <a:lvl3pPr indent="-342900" lvl="2" marL="1371600" algn="l">
              <a:spcBef>
                <a:spcPts val="360"/>
              </a:spcBef>
              <a:spcAft>
                <a:spcPts val="0"/>
              </a:spcAft>
              <a:buClr>
                <a:schemeClr val="dk2"/>
              </a:buClr>
              <a:buSzPts val="1800"/>
              <a:buChar char="•"/>
              <a:defRPr/>
            </a:lvl3pPr>
            <a:lvl4pPr indent="-342900" lvl="3" marL="1828800" algn="l">
              <a:spcBef>
                <a:spcPts val="360"/>
              </a:spcBef>
              <a:spcAft>
                <a:spcPts val="0"/>
              </a:spcAft>
              <a:buClr>
                <a:schemeClr val="dk2"/>
              </a:buClr>
              <a:buSzPts val="1800"/>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22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2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1" name="Google Shape;91;p22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214"/>
          <p:cNvSpPr/>
          <p:nvPr/>
        </p:nvSpPr>
        <p:spPr>
          <a:xfrm rot="-5400000">
            <a:off x="5315559" y="3268980"/>
            <a:ext cx="6858000" cy="3200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214"/>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214"/>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2"/>
              </a:buClr>
              <a:buSzPts val="4400"/>
              <a:buFont typeface="Calibri"/>
              <a:buNone/>
              <a:defRPr b="0" i="0" sz="44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14"/>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2"/>
              </a:buClr>
              <a:buSzPts val="3200"/>
              <a:buFont typeface="Arial"/>
              <a:buChar char="•"/>
              <a:defRPr b="0" i="0" sz="3200" u="none" cap="none" strike="noStrike">
                <a:solidFill>
                  <a:schemeClr val="dk2"/>
                </a:solidFill>
                <a:latin typeface="Calibri"/>
                <a:ea typeface="Calibri"/>
                <a:cs typeface="Calibri"/>
                <a:sym typeface="Calibri"/>
              </a:defRPr>
            </a:lvl1pPr>
            <a:lvl2pPr indent="-406400" lvl="1" marL="914400" marR="0" rtl="0" algn="l">
              <a:spcBef>
                <a:spcPts val="560"/>
              </a:spcBef>
              <a:spcAft>
                <a:spcPts val="0"/>
              </a:spcAft>
              <a:buClr>
                <a:schemeClr val="dk2"/>
              </a:buClr>
              <a:buSzPts val="2800"/>
              <a:buFont typeface="Arial"/>
              <a:buChar char="–"/>
              <a:defRPr b="0" i="0" sz="2800" u="none" cap="none" strike="noStrike">
                <a:solidFill>
                  <a:schemeClr val="dk2"/>
                </a:solidFill>
                <a:latin typeface="Calibri"/>
                <a:ea typeface="Calibri"/>
                <a:cs typeface="Calibri"/>
                <a:sym typeface="Calibri"/>
              </a:defRPr>
            </a:lvl2pPr>
            <a:lvl3pPr indent="-381000" lvl="2" marL="1371600" marR="0" rtl="0" algn="l">
              <a:spcBef>
                <a:spcPts val="480"/>
              </a:spcBef>
              <a:spcAft>
                <a:spcPts val="0"/>
              </a:spcAft>
              <a:buClr>
                <a:schemeClr val="dk2"/>
              </a:buClr>
              <a:buSzPts val="2400"/>
              <a:buFont typeface="Arial"/>
              <a:buChar char="•"/>
              <a:defRPr b="0" i="0" sz="2400" u="none" cap="none" strike="noStrike">
                <a:solidFill>
                  <a:schemeClr val="dk2"/>
                </a:solidFill>
                <a:latin typeface="Calibri"/>
                <a:ea typeface="Calibri"/>
                <a:cs typeface="Calibri"/>
                <a:sym typeface="Calibri"/>
              </a:defRPr>
            </a:lvl3pPr>
            <a:lvl4pPr indent="-355600" lvl="3" marL="1828800" marR="0" rtl="0" algn="l">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21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1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1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14"/>
          <p:cNvSpPr/>
          <p:nvPr/>
        </p:nvSpPr>
        <p:spPr>
          <a:xfrm>
            <a:off x="8895749" y="-733"/>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73.png"/><Relationship Id="rId5"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png"/><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pn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png"/><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png"/><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8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www.javatpoint.com/c-programming-language-tutorial" TargetMode="External"/><Relationship Id="rId4" Type="http://schemas.openxmlformats.org/officeDocument/2006/relationships/hyperlink" Target="https://www.javatpoint.com/cpp-tutorial" TargetMode="External"/><Relationship Id="rId5" Type="http://schemas.openxmlformats.org/officeDocument/2006/relationships/hyperlink" Target="https://www.javatpoint.com/java-variables" TargetMode="External"/><Relationship Id="rId6"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png"/><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image" Target="../media/image81.png"/><Relationship Id="rId5" Type="http://schemas.openxmlformats.org/officeDocument/2006/relationships/image" Target="../media/image8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png"/><Relationship Id="rId4"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2.png"/><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png"/><Relationship Id="rId4" Type="http://schemas.openxmlformats.org/officeDocument/2006/relationships/image" Target="../media/image86.png"/><Relationship Id="rId5" Type="http://schemas.openxmlformats.org/officeDocument/2006/relationships/image" Target="../media/image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9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2.png"/><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9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92.png"/><Relationship Id="rId5"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png"/><Relationship Id="rId4" Type="http://schemas.openxmlformats.org/officeDocument/2006/relationships/image" Target="../media/image96.png"/><Relationship Id="rId5" Type="http://schemas.openxmlformats.org/officeDocument/2006/relationships/image" Target="../media/image10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2.png"/><Relationship Id="rId4" Type="http://schemas.openxmlformats.org/officeDocument/2006/relationships/image" Target="../media/image104.png"/><Relationship Id="rId5" Type="http://schemas.openxmlformats.org/officeDocument/2006/relationships/image" Target="../media/image10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png"/><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png"/><Relationship Id="rId4" Type="http://schemas.openxmlformats.org/officeDocument/2006/relationships/image" Target="../media/image107.png"/><Relationship Id="rId5" Type="http://schemas.openxmlformats.org/officeDocument/2006/relationships/image" Target="../media/image10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2.png"/><Relationship Id="rId4" Type="http://schemas.openxmlformats.org/officeDocument/2006/relationships/image" Target="../media/image10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image" Target="../media/image111.png"/><Relationship Id="rId5" Type="http://schemas.openxmlformats.org/officeDocument/2006/relationships/image" Target="../media/image10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png"/><Relationship Id="rId4" Type="http://schemas.openxmlformats.org/officeDocument/2006/relationships/image" Target="../media/image11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png"/><Relationship Id="rId4" Type="http://schemas.openxmlformats.org/officeDocument/2006/relationships/image" Target="../media/image116.png"/><Relationship Id="rId5" Type="http://schemas.openxmlformats.org/officeDocument/2006/relationships/image" Target="../media/image113.png"/></Relationships>
</file>

<file path=ppt/slides/_rels/slide14.xml.rels><?xml version="1.0" encoding="UTF-8" standalone="yes"?><Relationships xmlns="http://schemas.openxmlformats.org/package/2006/relationships"><Relationship Id="rId11" Type="http://schemas.openxmlformats.org/officeDocument/2006/relationships/hyperlink" Target="https://www.javatpoint.com/features-of-java#High-Performance" TargetMode="External"/><Relationship Id="rId10" Type="http://schemas.openxmlformats.org/officeDocument/2006/relationships/hyperlink" Target="https://www.javatpoint.com/features-of-java#Interpreted" TargetMode="External"/><Relationship Id="rId13" Type="http://schemas.openxmlformats.org/officeDocument/2006/relationships/hyperlink" Target="https://www.javatpoint.com/features-of-java#Distributed" TargetMode="External"/><Relationship Id="rId12" Type="http://schemas.openxmlformats.org/officeDocument/2006/relationships/hyperlink" Target="https://www.javatpoint.com/features-of-java#Multithreaded"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javatpoint.com/features-of-java#Simple" TargetMode="External"/><Relationship Id="rId4" Type="http://schemas.openxmlformats.org/officeDocument/2006/relationships/hyperlink" Target="https://www.javatpoint.com/features-of-java#Object-Oriented" TargetMode="External"/><Relationship Id="rId9" Type="http://schemas.openxmlformats.org/officeDocument/2006/relationships/hyperlink" Target="https://www.javatpoint.com/features-of-java#Architecture-neutral" TargetMode="External"/><Relationship Id="rId15" Type="http://schemas.openxmlformats.org/officeDocument/2006/relationships/image" Target="../media/image2.png"/><Relationship Id="rId14" Type="http://schemas.openxmlformats.org/officeDocument/2006/relationships/hyperlink" Target="https://www.javatpoint.com/features-of-java#Dynamic" TargetMode="External"/><Relationship Id="rId5" Type="http://schemas.openxmlformats.org/officeDocument/2006/relationships/hyperlink" Target="https://www.javatpoint.com/features-of-java#Portable" TargetMode="External"/><Relationship Id="rId6" Type="http://schemas.openxmlformats.org/officeDocument/2006/relationships/hyperlink" Target="https://www.javatpoint.com/features-of-java#Platform-independent" TargetMode="External"/><Relationship Id="rId7" Type="http://schemas.openxmlformats.org/officeDocument/2006/relationships/hyperlink" Target="https://www.javatpoint.com/features-of-java#Secured" TargetMode="External"/><Relationship Id="rId8" Type="http://schemas.openxmlformats.org/officeDocument/2006/relationships/hyperlink" Target="https://www.javatpoint.com/features-of-java#Robust"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png"/><Relationship Id="rId4" Type="http://schemas.openxmlformats.org/officeDocument/2006/relationships/image" Target="../media/image119.png"/><Relationship Id="rId5" Type="http://schemas.openxmlformats.org/officeDocument/2006/relationships/image" Target="../media/image11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png"/><Relationship Id="rId4" Type="http://schemas.openxmlformats.org/officeDocument/2006/relationships/image" Target="../media/image118.png"/><Relationship Id="rId5" Type="http://schemas.openxmlformats.org/officeDocument/2006/relationships/image" Target="../media/image11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png"/><Relationship Id="rId4" Type="http://schemas.openxmlformats.org/officeDocument/2006/relationships/image" Target="../media/image11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png"/><Relationship Id="rId4" Type="http://schemas.openxmlformats.org/officeDocument/2006/relationships/image" Target="../media/image120.png"/><Relationship Id="rId5" Type="http://schemas.openxmlformats.org/officeDocument/2006/relationships/image" Target="../media/image1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2.png"/><Relationship Id="rId4" Type="http://schemas.openxmlformats.org/officeDocument/2006/relationships/image" Target="../media/image1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png"/><Relationship Id="rId4" Type="http://schemas.openxmlformats.org/officeDocument/2006/relationships/image" Target="../media/image12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2.png"/><Relationship Id="rId4" Type="http://schemas.openxmlformats.org/officeDocument/2006/relationships/image" Target="../media/image124.png"/><Relationship Id="rId5" Type="http://schemas.openxmlformats.org/officeDocument/2006/relationships/image" Target="../media/image12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png"/><Relationship Id="rId4" Type="http://schemas.openxmlformats.org/officeDocument/2006/relationships/image" Target="../media/image12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png"/><Relationship Id="rId4" Type="http://schemas.openxmlformats.org/officeDocument/2006/relationships/image" Target="../media/image126.png"/><Relationship Id="rId5" Type="http://schemas.openxmlformats.org/officeDocument/2006/relationships/image" Target="../media/image13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png"/><Relationship Id="rId4"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2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2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42.pn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34.png"/><Relationship Id="rId4"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35.png"/><Relationship Id="rId4"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36.pn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38.png"/><Relationship Id="rId4"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40.png"/><Relationship Id="rId4"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3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javatpoint.com/java-oops-concepts" TargetMode="External"/><Relationship Id="rId4" Type="http://schemas.openxmlformats.org/officeDocument/2006/relationships/hyperlink" Target="https://www.javatpoint.com/object-and-class-in-java" TargetMode="External"/><Relationship Id="rId9" Type="http://schemas.openxmlformats.org/officeDocument/2006/relationships/hyperlink" Target="https://www.javatpoint.com/encapsulation" TargetMode="External"/><Relationship Id="rId5" Type="http://schemas.openxmlformats.org/officeDocument/2006/relationships/hyperlink" Target="https://www.javatpoint.com/object-and-class-in-java#class" TargetMode="External"/><Relationship Id="rId6" Type="http://schemas.openxmlformats.org/officeDocument/2006/relationships/hyperlink" Target="https://www.javatpoint.com/inheritance-in-java" TargetMode="External"/><Relationship Id="rId7" Type="http://schemas.openxmlformats.org/officeDocument/2006/relationships/hyperlink" Target="https://www.javatpoint.com/runtime-polymorphism-in-java" TargetMode="External"/><Relationship Id="rId8" Type="http://schemas.openxmlformats.org/officeDocument/2006/relationships/hyperlink" Target="https://www.javatpoint.com/abstract-class-in-java"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37.png"/><Relationship Id="rId4"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41.png"/><Relationship Id="rId4" Type="http://schemas.openxmlformats.org/officeDocument/2006/relationships/image" Target="../media/image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43.png"/><Relationship Id="rId4" Type="http://schemas.openxmlformats.org/officeDocument/2006/relationships/image" Target="../media/image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47.png"/><Relationship Id="rId4"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45.png"/><Relationship Id="rId4" Type="http://schemas.openxmlformats.org/officeDocument/2006/relationships/image" Target="../media/image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44.png"/><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14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png"/><Relationship Id="rId4" Type="http://schemas.openxmlformats.org/officeDocument/2006/relationships/image" Target="../media/image14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png"/><Relationship Id="rId4" Type="http://schemas.openxmlformats.org/officeDocument/2006/relationships/image" Target="../media/image150.png"/><Relationship Id="rId5" Type="http://schemas.openxmlformats.org/officeDocument/2006/relationships/image" Target="../media/image14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2.png"/><Relationship Id="rId4" Type="http://schemas.openxmlformats.org/officeDocument/2006/relationships/image" Target="../media/image151.png"/><Relationship Id="rId5" Type="http://schemas.openxmlformats.org/officeDocument/2006/relationships/image" Target="../media/image1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javatpoint.com/c-programming-language-tutorial" TargetMode="External"/><Relationship Id="rId4" Type="http://schemas.openxmlformats.org/officeDocument/2006/relationships/hyperlink" Target="https://www.javatpoint.com/cpp-tutorial" TargetMode="External"/><Relationship Id="rId5"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2.png"/><Relationship Id="rId4" Type="http://schemas.openxmlformats.org/officeDocument/2006/relationships/image" Target="../media/image153.png"/><Relationship Id="rId5" Type="http://schemas.openxmlformats.org/officeDocument/2006/relationships/image" Target="../media/image15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png"/><Relationship Id="rId4" Type="http://schemas.openxmlformats.org/officeDocument/2006/relationships/image" Target="../media/image155.png"/><Relationship Id="rId5" Type="http://schemas.openxmlformats.org/officeDocument/2006/relationships/image" Target="../media/image15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2.png"/><Relationship Id="rId4" Type="http://schemas.openxmlformats.org/officeDocument/2006/relationships/image" Target="../media/image15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png"/><Relationship Id="rId4" Type="http://schemas.openxmlformats.org/officeDocument/2006/relationships/image" Target="../media/image1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png"/><Relationship Id="rId4" Type="http://schemas.openxmlformats.org/officeDocument/2006/relationships/image" Target="../media/image158.png"/><Relationship Id="rId5" Type="http://schemas.openxmlformats.org/officeDocument/2006/relationships/image" Target="../media/image161.png"/><Relationship Id="rId6" Type="http://schemas.openxmlformats.org/officeDocument/2006/relationships/image" Target="../media/image16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png"/><Relationship Id="rId4" Type="http://schemas.openxmlformats.org/officeDocument/2006/relationships/image" Target="../media/image163.png"/><Relationship Id="rId5" Type="http://schemas.openxmlformats.org/officeDocument/2006/relationships/image" Target="../media/image16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png"/><Relationship Id="rId4" Type="http://schemas.openxmlformats.org/officeDocument/2006/relationships/hyperlink" Target="https://www.javatpoint.com/java-tutorial" TargetMode="External"/><Relationship Id="rId5" Type="http://schemas.openxmlformats.org/officeDocument/2006/relationships/hyperlink" Target="https://www.javatpoint.com/array-in-java" TargetMode="External"/><Relationship Id="rId6" Type="http://schemas.openxmlformats.org/officeDocument/2006/relationships/image" Target="../media/image1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hyperlink" Target="https://www.javatpoint.com/interface-in-java" TargetMode="External"/><Relationship Id="rId5" Type="http://schemas.openxmlformats.org/officeDocument/2006/relationships/image" Target="../media/image16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hyperlink" Target="https://www.javatpoint.com/StringBuffer-class" TargetMode="External"/><Relationship Id="rId5" Type="http://schemas.openxmlformats.org/officeDocument/2006/relationships/hyperlink" Target="https://www.javatpoint.com/StringBuilder-class" TargetMode="External"/><Relationship Id="rId6" Type="http://schemas.openxmlformats.org/officeDocument/2006/relationships/image" Target="../media/image16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172.png"/><Relationship Id="rId5" Type="http://schemas.openxmlformats.org/officeDocument/2006/relationships/image" Target="../media/image16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hyperlink" Target="https://www.javatpoint.com/jvm-java-virtual-machine"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2.png"/><Relationship Id="rId4" Type="http://schemas.openxmlformats.org/officeDocument/2006/relationships/image" Target="../media/image17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2.png"/><Relationship Id="rId4" Type="http://schemas.openxmlformats.org/officeDocument/2006/relationships/image" Target="../media/image16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17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png"/><Relationship Id="rId4" Type="http://schemas.openxmlformats.org/officeDocument/2006/relationships/image" Target="../media/image17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2.png"/><Relationship Id="rId4" Type="http://schemas.openxmlformats.org/officeDocument/2006/relationships/image" Target="../media/image16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184.png"/><Relationship Id="rId5" Type="http://schemas.openxmlformats.org/officeDocument/2006/relationships/image" Target="../media/image17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png"/><Relationship Id="rId4" Type="http://schemas.openxmlformats.org/officeDocument/2006/relationships/image" Target="../media/image173.png"/><Relationship Id="rId5" Type="http://schemas.openxmlformats.org/officeDocument/2006/relationships/image" Target="../media/image1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png"/><Relationship Id="rId4" Type="http://schemas.openxmlformats.org/officeDocument/2006/relationships/image" Target="../media/image17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png"/><Relationship Id="rId4" Type="http://schemas.openxmlformats.org/officeDocument/2006/relationships/image" Target="../media/image178.png"/><Relationship Id="rId5" Type="http://schemas.openxmlformats.org/officeDocument/2006/relationships/image" Target="../media/image18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image" Target="../media/image187.png"/><Relationship Id="rId5" Type="http://schemas.openxmlformats.org/officeDocument/2006/relationships/image" Target="../media/image17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image" Target="../media/image181.png"/><Relationship Id="rId5" Type="http://schemas.openxmlformats.org/officeDocument/2006/relationships/image" Target="../media/image18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2.png"/><Relationship Id="rId4" Type="http://schemas.openxmlformats.org/officeDocument/2006/relationships/image" Target="../media/image183.png"/><Relationship Id="rId5" Type="http://schemas.openxmlformats.org/officeDocument/2006/relationships/image" Target="../media/image18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2.png"/><Relationship Id="rId4" Type="http://schemas.openxmlformats.org/officeDocument/2006/relationships/image" Target="../media/image183.png"/><Relationship Id="rId5" Type="http://schemas.openxmlformats.org/officeDocument/2006/relationships/image" Target="../media/image18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png"/><Relationship Id="rId4" Type="http://schemas.openxmlformats.org/officeDocument/2006/relationships/image" Target="../media/image192.png"/><Relationship Id="rId5" Type="http://schemas.openxmlformats.org/officeDocument/2006/relationships/image" Target="../media/image18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193.png"/><Relationship Id="rId5" Type="http://schemas.openxmlformats.org/officeDocument/2006/relationships/image" Target="../media/image1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png"/><Relationship Id="rId4" Type="http://schemas.openxmlformats.org/officeDocument/2006/relationships/image" Target="../media/image191.png"/><Relationship Id="rId5" Type="http://schemas.openxmlformats.org/officeDocument/2006/relationships/image" Target="../media/image19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2.png"/><Relationship Id="rId4" Type="http://schemas.openxmlformats.org/officeDocument/2006/relationships/image" Target="../media/image195.png"/><Relationship Id="rId5" Type="http://schemas.openxmlformats.org/officeDocument/2006/relationships/image" Target="../media/image19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2.png"/><Relationship Id="rId4" Type="http://schemas.openxmlformats.org/officeDocument/2006/relationships/image" Target="../media/image195.png"/><Relationship Id="rId5" Type="http://schemas.openxmlformats.org/officeDocument/2006/relationships/image" Target="../media/image19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2.png"/><Relationship Id="rId4" Type="http://schemas.openxmlformats.org/officeDocument/2006/relationships/image" Target="../media/image196.png"/><Relationship Id="rId5" Type="http://schemas.openxmlformats.org/officeDocument/2006/relationships/image" Target="../media/image20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2.png"/><Relationship Id="rId4" Type="http://schemas.openxmlformats.org/officeDocument/2006/relationships/image" Target="../media/image209.png"/><Relationship Id="rId5" Type="http://schemas.openxmlformats.org/officeDocument/2006/relationships/image" Target="../media/image20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png"/><Relationship Id="rId4" Type="http://schemas.openxmlformats.org/officeDocument/2006/relationships/image" Target="../media/image21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png"/><Relationship Id="rId4" Type="http://schemas.openxmlformats.org/officeDocument/2006/relationships/image" Target="../media/image20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2.png"/><Relationship Id="rId4" Type="http://schemas.openxmlformats.org/officeDocument/2006/relationships/image" Target="../media/image2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2.png"/><Relationship Id="rId4" Type="http://schemas.openxmlformats.org/officeDocument/2006/relationships/image" Target="../media/image20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2.png"/><Relationship Id="rId4" Type="http://schemas.openxmlformats.org/officeDocument/2006/relationships/image" Target="../media/image20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3.xml"/><Relationship Id="rId3" Type="http://schemas.openxmlformats.org/officeDocument/2006/relationships/image" Target="../media/image205.jpg"/><Relationship Id="rId4" Type="http://schemas.openxmlformats.org/officeDocument/2006/relationships/image" Target="../media/image207.jpg"/><Relationship Id="rId5" Type="http://schemas.openxmlformats.org/officeDocument/2006/relationships/image" Target="../media/image20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javatpoint.com/java-applet"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javatpoint.com/object-and-class-in-java"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javatpoint.com/java-tutorial" TargetMode="Externa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javatpoint.com/ejb-tutorial" TargetMode="Externa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54.png"/><Relationship Id="rId5"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javatpoint.com/java-string" TargetMode="External"/><Relationship Id="rId4" Type="http://schemas.openxmlformats.org/officeDocument/2006/relationships/hyperlink" Target="https://www.javatpoint.com/jpa-tutorial" TargetMode="External"/><Relationship Id="rId5"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60.png"/><Relationship Id="rId5"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60.png"/><Relationship Id="rId5"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79.png"/><Relationship Id="rId5"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png"/><Relationship Id="rId4" Type="http://schemas.openxmlformats.org/officeDocument/2006/relationships/image" Target="../media/image73.png"/><Relationship Id="rId5"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
          <p:cNvSpPr txBox="1"/>
          <p:nvPr>
            <p:ph idx="1" type="body"/>
          </p:nvPr>
        </p:nvSpPr>
        <p:spPr>
          <a:xfrm>
            <a:off x="228600" y="5445224"/>
            <a:ext cx="8672946" cy="134076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r">
              <a:spcBef>
                <a:spcPts val="0"/>
              </a:spcBef>
              <a:spcAft>
                <a:spcPts val="0"/>
              </a:spcAft>
              <a:buClr>
                <a:srgbClr val="FFFF00"/>
              </a:buClr>
              <a:buSzPts val="1800"/>
              <a:buNone/>
            </a:pPr>
            <a:r>
              <a:rPr b="1" lang="en-US" sz="1800">
                <a:solidFill>
                  <a:srgbClr val="FFFF00"/>
                </a:solidFill>
              </a:rPr>
              <a:t>D.Sakthivel</a:t>
            </a:r>
            <a:endParaRPr b="1" sz="1800">
              <a:solidFill>
                <a:srgbClr val="FFFF00"/>
              </a:solidFill>
            </a:endParaRPr>
          </a:p>
          <a:p>
            <a:pPr indent="0" lvl="0" marL="0" rtl="0" algn="r">
              <a:spcBef>
                <a:spcPts val="280"/>
              </a:spcBef>
              <a:spcAft>
                <a:spcPts val="0"/>
              </a:spcAft>
              <a:buClr>
                <a:schemeClr val="lt1"/>
              </a:buClr>
              <a:buSzPts val="1400"/>
              <a:buNone/>
            </a:pPr>
            <a:r>
              <a:rPr lang="en-US" sz="1400"/>
              <a:t>Assistant Professor &amp; Trainer,</a:t>
            </a:r>
            <a:endParaRPr/>
          </a:p>
          <a:p>
            <a:pPr indent="0" lvl="0" marL="0" rtl="0" algn="r">
              <a:spcBef>
                <a:spcPts val="280"/>
              </a:spcBef>
              <a:spcAft>
                <a:spcPts val="0"/>
              </a:spcAft>
              <a:buClr>
                <a:schemeClr val="lt1"/>
              </a:buClr>
              <a:buSzPts val="1400"/>
              <a:buNone/>
            </a:pPr>
            <a:r>
              <a:rPr lang="en-US" sz="1400"/>
              <a:t>KGiSL Micro College </a:t>
            </a:r>
            <a:endParaRPr/>
          </a:p>
          <a:p>
            <a:pPr indent="0" lvl="0" marL="0" rtl="0" algn="r">
              <a:spcBef>
                <a:spcPts val="280"/>
              </a:spcBef>
              <a:spcAft>
                <a:spcPts val="0"/>
              </a:spcAft>
              <a:buClr>
                <a:schemeClr val="lt1"/>
              </a:buClr>
              <a:buSzPts val="1400"/>
              <a:buNone/>
            </a:pPr>
            <a:r>
              <a:rPr lang="en-US" sz="1400"/>
              <a:t>KGiSL Campus, Coimbatore – 641 035.</a:t>
            </a:r>
            <a:endParaRPr sz="1400"/>
          </a:p>
        </p:txBody>
      </p:sp>
      <p:pic>
        <p:nvPicPr>
          <p:cNvPr descr="innovation_front.jfif" id="209" name="Google Shape;209;p1"/>
          <p:cNvPicPr preferRelativeResize="0"/>
          <p:nvPr>
            <p:ph idx="2" type="pic"/>
          </p:nvPr>
        </p:nvPicPr>
        <p:blipFill rotWithShape="1">
          <a:blip r:embed="rId3">
            <a:alphaModFix/>
          </a:blip>
          <a:srcRect b="0" l="972" r="972" t="0"/>
          <a:stretch/>
        </p:blipFill>
        <p:spPr>
          <a:xfrm>
            <a:off x="228600" y="152400"/>
            <a:ext cx="6858000" cy="5148808"/>
          </a:xfrm>
          <a:prstGeom prst="rect">
            <a:avLst/>
          </a:prstGeom>
          <a:solidFill>
            <a:schemeClr val="lt1"/>
          </a:solidFill>
          <a:ln>
            <a:noFill/>
          </a:ln>
        </p:spPr>
      </p:pic>
      <p:sp>
        <p:nvSpPr>
          <p:cNvPr id="210" name="Google Shape;210;p1"/>
          <p:cNvSpPr txBox="1"/>
          <p:nvPr/>
        </p:nvSpPr>
        <p:spPr>
          <a:xfrm>
            <a:off x="323528" y="764704"/>
            <a:ext cx="6696744"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Welcome you all </a:t>
            </a:r>
            <a:endParaRPr/>
          </a:p>
          <a:p>
            <a:pPr indent="0" lvl="0" marL="0" marR="0" rtl="0" algn="ctr">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en-US" sz="2800" u="none" cap="none" strike="noStrike">
                <a:solidFill>
                  <a:srgbClr val="FFFF00"/>
                </a:solidFill>
                <a:latin typeface="Calibri"/>
                <a:ea typeface="Calibri"/>
                <a:cs typeface="Calibri"/>
                <a:sym typeface="Calibri"/>
              </a:rPr>
              <a:t>JAVA PROGRAMMING</a:t>
            </a:r>
            <a:endParaRPr/>
          </a:p>
          <a:p>
            <a:pPr indent="0" lvl="0" marL="0" marR="0" rtl="0" algn="ctr">
              <a:spcBef>
                <a:spcPts val="0"/>
              </a:spcBef>
              <a:spcAft>
                <a:spcPts val="0"/>
              </a:spcAft>
              <a:buNone/>
            </a:pPr>
            <a:r>
              <a:t/>
            </a:r>
            <a:endParaRPr b="0" i="0" sz="2800" u="none" cap="none" strike="noStrike">
              <a:solidFill>
                <a:srgbClr val="FFFF00"/>
              </a:solidFill>
              <a:latin typeface="Calibri"/>
              <a:ea typeface="Calibri"/>
              <a:cs typeface="Calibri"/>
              <a:sym typeface="Calibri"/>
            </a:endParaRPr>
          </a:p>
          <a:p>
            <a:pPr indent="0" lvl="0" marL="0" marR="0" rtl="0" algn="ctr">
              <a:spcBef>
                <a:spcPts val="0"/>
              </a:spcBef>
              <a:spcAft>
                <a:spcPts val="0"/>
              </a:spcAft>
              <a:buNone/>
            </a:pPr>
            <a:r>
              <a:rPr b="0" i="0" lang="en-US" sz="2800" u="none" cap="none" strike="noStrike">
                <a:solidFill>
                  <a:srgbClr val="FFFF00"/>
                </a:solidFill>
                <a:latin typeface="Calibri"/>
                <a:ea typeface="Calibri"/>
                <a:cs typeface="Calibri"/>
                <a:sym typeface="Calibri"/>
              </a:rPr>
              <a:t>DAY : 1&amp;2</a:t>
            </a:r>
            <a:endParaRPr/>
          </a:p>
        </p:txBody>
      </p:sp>
      <p:pic>
        <p:nvPicPr>
          <p:cNvPr id="211" name="Google Shape;211;p1"/>
          <p:cNvPicPr preferRelativeResize="0"/>
          <p:nvPr/>
        </p:nvPicPr>
        <p:blipFill rotWithShape="1">
          <a:blip r:embed="rId4">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Java Platforms / Editions</a:t>
            </a:r>
            <a:endParaRPr/>
          </a:p>
          <a:p>
            <a:pPr indent="0" lvl="0" marL="0" rtl="0" algn="l">
              <a:spcBef>
                <a:spcPts val="480"/>
              </a:spcBef>
              <a:spcAft>
                <a:spcPts val="0"/>
              </a:spcAft>
              <a:buClr>
                <a:schemeClr val="dk2"/>
              </a:buClr>
              <a:buSzPts val="2400"/>
              <a:buNone/>
            </a:pPr>
            <a:r>
              <a:t/>
            </a:r>
            <a:endParaRPr>
              <a:solidFill>
                <a:srgbClr val="FF0000"/>
              </a:solidFill>
            </a:endParaRPr>
          </a:p>
          <a:p>
            <a:pPr indent="0" lvl="0" marL="0" rtl="0" algn="l">
              <a:spcBef>
                <a:spcPts val="480"/>
              </a:spcBef>
              <a:spcAft>
                <a:spcPts val="0"/>
              </a:spcAft>
              <a:buClr>
                <a:schemeClr val="dk1"/>
              </a:buClr>
              <a:buSzPts val="2400"/>
              <a:buNone/>
            </a:pPr>
            <a:r>
              <a:rPr b="1" lang="en-US">
                <a:solidFill>
                  <a:schemeClr val="dk1"/>
                </a:solidFill>
              </a:rPr>
              <a:t>3) Java ME (Java Micro Edition)</a:t>
            </a:r>
            <a:endParaRPr/>
          </a:p>
          <a:p>
            <a:pPr indent="-342900" lvl="0" marL="342900" rtl="0" algn="l">
              <a:spcBef>
                <a:spcPts val="480"/>
              </a:spcBef>
              <a:spcAft>
                <a:spcPts val="0"/>
              </a:spcAft>
              <a:buClr>
                <a:schemeClr val="dk2"/>
              </a:buClr>
              <a:buSzPts val="2400"/>
              <a:buFont typeface="Arial"/>
              <a:buChar char="•"/>
            </a:pPr>
            <a:r>
              <a:rPr lang="en-US"/>
              <a:t>It is a micro platform that is dedicated to mobile applications.</a:t>
            </a:r>
            <a:endParaRPr/>
          </a:p>
          <a:p>
            <a:pPr indent="0" lvl="0" marL="0" rtl="0" algn="l">
              <a:spcBef>
                <a:spcPts val="480"/>
              </a:spcBef>
              <a:spcAft>
                <a:spcPts val="0"/>
              </a:spcAft>
              <a:buClr>
                <a:schemeClr val="dk2"/>
              </a:buClr>
              <a:buSzPts val="2400"/>
              <a:buNone/>
            </a:pPr>
            <a:r>
              <a:t/>
            </a:r>
            <a:endParaRPr/>
          </a:p>
          <a:p>
            <a:pPr indent="0" lvl="0" marL="0" rtl="0" algn="l">
              <a:spcBef>
                <a:spcPts val="480"/>
              </a:spcBef>
              <a:spcAft>
                <a:spcPts val="0"/>
              </a:spcAft>
              <a:buClr>
                <a:schemeClr val="dk1"/>
              </a:buClr>
              <a:buSzPts val="2400"/>
              <a:buNone/>
            </a:pPr>
            <a:r>
              <a:rPr b="1" lang="en-US">
                <a:solidFill>
                  <a:schemeClr val="dk1"/>
                </a:solidFill>
              </a:rPr>
              <a:t>4) JavaFX</a:t>
            </a:r>
            <a:endParaRPr b="1">
              <a:solidFill>
                <a:schemeClr val="dk1"/>
              </a:solidFill>
            </a:endParaRPr>
          </a:p>
          <a:p>
            <a:pPr indent="-342900" lvl="0" marL="342900" rtl="0" algn="l">
              <a:spcBef>
                <a:spcPts val="480"/>
              </a:spcBef>
              <a:spcAft>
                <a:spcPts val="0"/>
              </a:spcAft>
              <a:buClr>
                <a:schemeClr val="dk2"/>
              </a:buClr>
              <a:buSzPts val="2400"/>
              <a:buFont typeface="Arial"/>
              <a:buChar char="•"/>
            </a:pPr>
            <a:r>
              <a:rPr lang="en-US"/>
              <a:t>It is used to develop rich internet applications. It uses a lightweight user interface API.</a:t>
            </a:r>
            <a:endParaRPr/>
          </a:p>
          <a:p>
            <a:pPr indent="-190500" lvl="0" marL="342900" rtl="0" algn="l">
              <a:spcBef>
                <a:spcPts val="480"/>
              </a:spcBef>
              <a:spcAft>
                <a:spcPts val="0"/>
              </a:spcAft>
              <a:buClr>
                <a:schemeClr val="dk2"/>
              </a:buClr>
              <a:buSzPts val="2400"/>
              <a:buFont typeface="Noto Sans Symbols"/>
              <a:buNone/>
            </a:pPr>
            <a:r>
              <a:t/>
            </a:r>
            <a:endParaRPr/>
          </a:p>
        </p:txBody>
      </p:sp>
      <p:cxnSp>
        <p:nvCxnSpPr>
          <p:cNvPr id="291" name="Google Shape;291;p1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92" name="Google Shape;292;p1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93" name="Google Shape;293;p1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94" name="Google Shape;294;p1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0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000"/>
              <a:buNone/>
            </a:pPr>
            <a:r>
              <a:rPr b="1" lang="en-US" sz="2000">
                <a:solidFill>
                  <a:srgbClr val="C00000"/>
                </a:solidFill>
              </a:rPr>
              <a:t>Java if-else Statement</a:t>
            </a:r>
            <a:endParaRPr/>
          </a:p>
          <a:p>
            <a:pPr indent="0" lvl="0" marL="0" rtl="0" algn="l">
              <a:spcBef>
                <a:spcPts val="400"/>
              </a:spcBef>
              <a:spcAft>
                <a:spcPts val="0"/>
              </a:spcAft>
              <a:buClr>
                <a:schemeClr val="dk2"/>
              </a:buClr>
              <a:buSzPts val="2000"/>
              <a:buNone/>
            </a:pPr>
            <a:r>
              <a:rPr lang="en-US" sz="2000"/>
              <a:t>The Java if-else statement also tests the condition. </a:t>
            </a:r>
            <a:r>
              <a:rPr b="1" lang="en-US" sz="2000">
                <a:solidFill>
                  <a:srgbClr val="C00000"/>
                </a:solidFill>
              </a:rPr>
              <a:t>It executes the </a:t>
            </a:r>
            <a:r>
              <a:rPr b="1" i="1" lang="en-US" sz="2000">
                <a:solidFill>
                  <a:srgbClr val="C00000"/>
                </a:solidFill>
              </a:rPr>
              <a:t>if block</a:t>
            </a:r>
            <a:r>
              <a:rPr b="1" lang="en-US" sz="2000">
                <a:solidFill>
                  <a:srgbClr val="C00000"/>
                </a:solidFill>
              </a:rPr>
              <a:t> if condition is true otherwise </a:t>
            </a:r>
            <a:r>
              <a:rPr b="1" i="1" lang="en-US" sz="2000">
                <a:solidFill>
                  <a:srgbClr val="C00000"/>
                </a:solidFill>
              </a:rPr>
              <a:t>else block</a:t>
            </a:r>
            <a:r>
              <a:rPr b="1" lang="en-US" sz="2000">
                <a:solidFill>
                  <a:srgbClr val="C00000"/>
                </a:solidFill>
              </a:rPr>
              <a:t> is executed.</a:t>
            </a:r>
            <a:endParaRPr/>
          </a:p>
          <a:p>
            <a:pPr indent="0" lvl="0" marL="0" rtl="0" algn="l">
              <a:spcBef>
                <a:spcPts val="400"/>
              </a:spcBef>
              <a:spcAft>
                <a:spcPts val="0"/>
              </a:spcAft>
              <a:buClr>
                <a:schemeClr val="dk2"/>
              </a:buClr>
              <a:buSzPts val="2000"/>
              <a:buNone/>
            </a:pPr>
            <a:r>
              <a:rPr b="1" lang="en-US" sz="2000"/>
              <a:t>Syntax:</a:t>
            </a:r>
            <a:endParaRPr sz="2000"/>
          </a:p>
          <a:p>
            <a:pPr indent="0" lvl="0" marL="0" rtl="0" algn="l">
              <a:spcBef>
                <a:spcPts val="400"/>
              </a:spcBef>
              <a:spcAft>
                <a:spcPts val="0"/>
              </a:spcAft>
              <a:buClr>
                <a:srgbClr val="7030A0"/>
              </a:buClr>
              <a:buSzPts val="2000"/>
              <a:buNone/>
            </a:pPr>
            <a:r>
              <a:rPr b="1" lang="en-US" sz="2000">
                <a:solidFill>
                  <a:srgbClr val="7030A0"/>
                </a:solidFill>
              </a:rPr>
              <a:t>if</a:t>
            </a:r>
            <a:r>
              <a:rPr lang="en-US" sz="2000">
                <a:solidFill>
                  <a:srgbClr val="7030A0"/>
                </a:solidFill>
              </a:rPr>
              <a:t>(condition){  </a:t>
            </a:r>
            <a:endParaRPr/>
          </a:p>
          <a:p>
            <a:pPr indent="0" lvl="0" marL="0" rtl="0" algn="l">
              <a:spcBef>
                <a:spcPts val="400"/>
              </a:spcBef>
              <a:spcAft>
                <a:spcPts val="0"/>
              </a:spcAft>
              <a:buClr>
                <a:srgbClr val="7030A0"/>
              </a:buClr>
              <a:buSzPts val="2000"/>
              <a:buNone/>
            </a:pPr>
            <a:r>
              <a:rPr lang="en-US" sz="2000">
                <a:solidFill>
                  <a:srgbClr val="7030A0"/>
                </a:solidFill>
              </a:rPr>
              <a:t>//code if condition is true  </a:t>
            </a:r>
            <a:endParaRPr/>
          </a:p>
          <a:p>
            <a:pPr indent="0" lvl="0" marL="0" rtl="0" algn="l">
              <a:spcBef>
                <a:spcPts val="400"/>
              </a:spcBef>
              <a:spcAft>
                <a:spcPts val="0"/>
              </a:spcAft>
              <a:buClr>
                <a:srgbClr val="7030A0"/>
              </a:buClr>
              <a:buSzPts val="2000"/>
              <a:buNone/>
            </a:pPr>
            <a:r>
              <a:rPr lang="en-US" sz="2000">
                <a:solidFill>
                  <a:srgbClr val="7030A0"/>
                </a:solidFill>
              </a:rPr>
              <a:t>}</a:t>
            </a:r>
            <a:r>
              <a:rPr b="1" lang="en-US" sz="2000">
                <a:solidFill>
                  <a:srgbClr val="7030A0"/>
                </a:solidFill>
              </a:rPr>
              <a:t>else</a:t>
            </a:r>
            <a:r>
              <a:rPr lang="en-US" sz="2000">
                <a:solidFill>
                  <a:srgbClr val="7030A0"/>
                </a:solidFill>
              </a:rPr>
              <a:t>{  </a:t>
            </a:r>
            <a:endParaRPr/>
          </a:p>
          <a:p>
            <a:pPr indent="0" lvl="0" marL="0" rtl="0" algn="l">
              <a:spcBef>
                <a:spcPts val="400"/>
              </a:spcBef>
              <a:spcAft>
                <a:spcPts val="0"/>
              </a:spcAft>
              <a:buClr>
                <a:srgbClr val="7030A0"/>
              </a:buClr>
              <a:buSzPts val="2000"/>
              <a:buNone/>
            </a:pPr>
            <a:r>
              <a:rPr lang="en-US" sz="2000">
                <a:solidFill>
                  <a:srgbClr val="7030A0"/>
                </a:solidFill>
              </a:rPr>
              <a:t>//code if condition is false </a:t>
            </a:r>
            <a:r>
              <a:rPr lang="en-US" sz="2000"/>
              <a:t>}  </a:t>
            </a:r>
            <a:endParaRPr/>
          </a:p>
          <a:p>
            <a:pPr indent="0" lvl="0" marL="0" rtl="0" algn="l">
              <a:spcBef>
                <a:spcPts val="400"/>
              </a:spcBef>
              <a:spcAft>
                <a:spcPts val="0"/>
              </a:spcAft>
              <a:buClr>
                <a:schemeClr val="dk2"/>
              </a:buClr>
              <a:buSzPts val="2000"/>
              <a:buNone/>
            </a:pPr>
            <a:r>
              <a:t/>
            </a:r>
            <a:endParaRPr sz="2000"/>
          </a:p>
        </p:txBody>
      </p:sp>
      <p:cxnSp>
        <p:nvCxnSpPr>
          <p:cNvPr id="1194" name="Google Shape;1194;p10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95" name="Google Shape;1195;p10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96" name="Google Shape;1196;p10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97" name="Google Shape;1197;p100"/>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if statement in java" id="1198" name="Google Shape;1198;p100"/>
          <p:cNvPicPr preferRelativeResize="0"/>
          <p:nvPr/>
        </p:nvPicPr>
        <p:blipFill rotWithShape="1">
          <a:blip r:embed="rId4">
            <a:alphaModFix/>
          </a:blip>
          <a:srcRect b="0" l="0" r="0" t="0"/>
          <a:stretch/>
        </p:blipFill>
        <p:spPr>
          <a:xfrm>
            <a:off x="4604838" y="1732933"/>
            <a:ext cx="3888432" cy="4314817"/>
          </a:xfrm>
          <a:prstGeom prst="rect">
            <a:avLst/>
          </a:prstGeom>
          <a:noFill/>
          <a:ln>
            <a:noFill/>
          </a:ln>
        </p:spPr>
      </p:pic>
      <p:pic>
        <p:nvPicPr>
          <p:cNvPr id="1199" name="Google Shape;1199;p100"/>
          <p:cNvPicPr preferRelativeResize="0"/>
          <p:nvPr/>
        </p:nvPicPr>
        <p:blipFill rotWithShape="1">
          <a:blip r:embed="rId5">
            <a:alphaModFix/>
          </a:blip>
          <a:srcRect b="0" l="0" r="0" t="0"/>
          <a:stretch/>
        </p:blipFill>
        <p:spPr>
          <a:xfrm>
            <a:off x="568715" y="3429000"/>
            <a:ext cx="3816424" cy="3239194"/>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if-else-if ladder Statement</a:t>
            </a:r>
            <a:endParaRPr/>
          </a:p>
          <a:p>
            <a:pPr indent="0" lvl="0" marL="0" rtl="0" algn="l">
              <a:spcBef>
                <a:spcPts val="400"/>
              </a:spcBef>
              <a:spcAft>
                <a:spcPts val="0"/>
              </a:spcAft>
              <a:buClr>
                <a:schemeClr val="dk2"/>
              </a:buClr>
              <a:buSzPts val="2000"/>
              <a:buNone/>
            </a:pPr>
            <a:r>
              <a:rPr lang="en-US" sz="2000"/>
              <a:t>The if-else-if ladder statement executes one condition from multiple statements.</a:t>
            </a:r>
            <a:endParaRPr/>
          </a:p>
          <a:p>
            <a:pPr indent="0" lvl="0" marL="0" rtl="0" algn="l">
              <a:spcBef>
                <a:spcPts val="400"/>
              </a:spcBef>
              <a:spcAft>
                <a:spcPts val="0"/>
              </a:spcAft>
              <a:buClr>
                <a:schemeClr val="dk2"/>
              </a:buClr>
              <a:buSzPts val="2000"/>
              <a:buNone/>
            </a:pPr>
            <a:r>
              <a:rPr b="1" lang="en-US" sz="2000"/>
              <a:t>Syntax:</a:t>
            </a:r>
            <a:endParaRPr sz="2000"/>
          </a:p>
          <a:p>
            <a:pPr indent="0" lvl="0" marL="0" rtl="0" algn="l">
              <a:spcBef>
                <a:spcPts val="400"/>
              </a:spcBef>
              <a:spcAft>
                <a:spcPts val="0"/>
              </a:spcAft>
              <a:buClr>
                <a:srgbClr val="7030A0"/>
              </a:buClr>
              <a:buSzPts val="2000"/>
              <a:buNone/>
            </a:pPr>
            <a:r>
              <a:rPr b="1" lang="en-US" sz="2000">
                <a:solidFill>
                  <a:srgbClr val="7030A0"/>
                </a:solidFill>
              </a:rPr>
              <a:t>if</a:t>
            </a:r>
            <a:r>
              <a:rPr lang="en-US" sz="2000">
                <a:solidFill>
                  <a:srgbClr val="7030A0"/>
                </a:solidFill>
              </a:rPr>
              <a:t>(condition1){  </a:t>
            </a:r>
            <a:endParaRPr/>
          </a:p>
          <a:p>
            <a:pPr indent="0" lvl="0" marL="0" rtl="0" algn="l">
              <a:spcBef>
                <a:spcPts val="400"/>
              </a:spcBef>
              <a:spcAft>
                <a:spcPts val="0"/>
              </a:spcAft>
              <a:buClr>
                <a:srgbClr val="7030A0"/>
              </a:buClr>
              <a:buSzPts val="2000"/>
              <a:buNone/>
            </a:pPr>
            <a:r>
              <a:rPr lang="en-US" sz="2000">
                <a:solidFill>
                  <a:srgbClr val="7030A0"/>
                </a:solidFill>
              </a:rPr>
              <a:t>//code to be executed if condition1 is true  </a:t>
            </a:r>
            <a:endParaRPr/>
          </a:p>
          <a:p>
            <a:pPr indent="0" lvl="0" marL="0" rtl="0" algn="l">
              <a:spcBef>
                <a:spcPts val="400"/>
              </a:spcBef>
              <a:spcAft>
                <a:spcPts val="0"/>
              </a:spcAft>
              <a:buClr>
                <a:srgbClr val="7030A0"/>
              </a:buClr>
              <a:buSzPts val="2000"/>
              <a:buNone/>
            </a:pPr>
            <a:r>
              <a:rPr lang="en-US" sz="2000">
                <a:solidFill>
                  <a:srgbClr val="7030A0"/>
                </a:solidFill>
              </a:rPr>
              <a:t>}</a:t>
            </a:r>
            <a:r>
              <a:rPr b="1" lang="en-US" sz="2000">
                <a:solidFill>
                  <a:srgbClr val="7030A0"/>
                </a:solidFill>
              </a:rPr>
              <a:t>else</a:t>
            </a:r>
            <a:r>
              <a:rPr lang="en-US" sz="2000">
                <a:solidFill>
                  <a:srgbClr val="7030A0"/>
                </a:solidFill>
              </a:rPr>
              <a:t> </a:t>
            </a:r>
            <a:r>
              <a:rPr b="1" lang="en-US" sz="2000">
                <a:solidFill>
                  <a:srgbClr val="7030A0"/>
                </a:solidFill>
              </a:rPr>
              <a:t>if</a:t>
            </a:r>
            <a:r>
              <a:rPr lang="en-US" sz="2000">
                <a:solidFill>
                  <a:srgbClr val="7030A0"/>
                </a:solidFill>
              </a:rPr>
              <a:t>(condition2){  </a:t>
            </a:r>
            <a:endParaRPr/>
          </a:p>
          <a:p>
            <a:pPr indent="0" lvl="0" marL="0" rtl="0" algn="l">
              <a:spcBef>
                <a:spcPts val="400"/>
              </a:spcBef>
              <a:spcAft>
                <a:spcPts val="0"/>
              </a:spcAft>
              <a:buClr>
                <a:srgbClr val="7030A0"/>
              </a:buClr>
              <a:buSzPts val="2000"/>
              <a:buNone/>
            </a:pPr>
            <a:r>
              <a:rPr lang="en-US" sz="2000">
                <a:solidFill>
                  <a:srgbClr val="7030A0"/>
                </a:solidFill>
              </a:rPr>
              <a:t>//code to be executed if condition2 is true  </a:t>
            </a:r>
            <a:endParaRPr/>
          </a:p>
          <a:p>
            <a:pPr indent="0" lvl="0" marL="0" rtl="0" algn="l">
              <a:spcBef>
                <a:spcPts val="400"/>
              </a:spcBef>
              <a:spcAft>
                <a:spcPts val="0"/>
              </a:spcAft>
              <a:buClr>
                <a:srgbClr val="7030A0"/>
              </a:buClr>
              <a:buSzPts val="2000"/>
              <a:buNone/>
            </a:pPr>
            <a:r>
              <a:rPr lang="en-US" sz="2000">
                <a:solidFill>
                  <a:srgbClr val="7030A0"/>
                </a:solidFill>
              </a:rPr>
              <a:t>}  </a:t>
            </a:r>
            <a:endParaRPr/>
          </a:p>
          <a:p>
            <a:pPr indent="0" lvl="0" marL="0" rtl="0" algn="l">
              <a:spcBef>
                <a:spcPts val="400"/>
              </a:spcBef>
              <a:spcAft>
                <a:spcPts val="0"/>
              </a:spcAft>
              <a:buClr>
                <a:srgbClr val="7030A0"/>
              </a:buClr>
              <a:buSzPts val="2000"/>
              <a:buNone/>
            </a:pPr>
            <a:r>
              <a:rPr b="1" lang="en-US" sz="2000">
                <a:solidFill>
                  <a:srgbClr val="7030A0"/>
                </a:solidFill>
              </a:rPr>
              <a:t>else</a:t>
            </a:r>
            <a:r>
              <a:rPr lang="en-US" sz="2000">
                <a:solidFill>
                  <a:srgbClr val="7030A0"/>
                </a:solidFill>
              </a:rPr>
              <a:t> </a:t>
            </a:r>
            <a:r>
              <a:rPr b="1" lang="en-US" sz="2000">
                <a:solidFill>
                  <a:srgbClr val="7030A0"/>
                </a:solidFill>
              </a:rPr>
              <a:t>if</a:t>
            </a:r>
            <a:r>
              <a:rPr lang="en-US" sz="2000">
                <a:solidFill>
                  <a:srgbClr val="7030A0"/>
                </a:solidFill>
              </a:rPr>
              <a:t>(condition3){  </a:t>
            </a:r>
            <a:endParaRPr/>
          </a:p>
          <a:p>
            <a:pPr indent="0" lvl="0" marL="0" rtl="0" algn="l">
              <a:spcBef>
                <a:spcPts val="400"/>
              </a:spcBef>
              <a:spcAft>
                <a:spcPts val="0"/>
              </a:spcAft>
              <a:buClr>
                <a:srgbClr val="7030A0"/>
              </a:buClr>
              <a:buSzPts val="2000"/>
              <a:buNone/>
            </a:pPr>
            <a:r>
              <a:rPr lang="en-US" sz="2000">
                <a:solidFill>
                  <a:srgbClr val="7030A0"/>
                </a:solidFill>
              </a:rPr>
              <a:t>//code to be executed if condition3 is true  </a:t>
            </a:r>
            <a:endParaRPr/>
          </a:p>
          <a:p>
            <a:pPr indent="0" lvl="0" marL="0" rtl="0" algn="l">
              <a:spcBef>
                <a:spcPts val="400"/>
              </a:spcBef>
              <a:spcAft>
                <a:spcPts val="0"/>
              </a:spcAft>
              <a:buClr>
                <a:srgbClr val="7030A0"/>
              </a:buClr>
              <a:buSzPts val="2000"/>
              <a:buNone/>
            </a:pPr>
            <a:r>
              <a:rPr lang="en-US" sz="2000">
                <a:solidFill>
                  <a:srgbClr val="7030A0"/>
                </a:solidFill>
              </a:rPr>
              <a:t>}  </a:t>
            </a:r>
            <a:endParaRPr/>
          </a:p>
          <a:p>
            <a:pPr indent="0" lvl="0" marL="0" rtl="0" algn="l">
              <a:spcBef>
                <a:spcPts val="400"/>
              </a:spcBef>
              <a:spcAft>
                <a:spcPts val="0"/>
              </a:spcAft>
              <a:buClr>
                <a:srgbClr val="7030A0"/>
              </a:buClr>
              <a:buSzPts val="2000"/>
              <a:buNone/>
            </a:pPr>
            <a:r>
              <a:rPr lang="en-US" sz="2000">
                <a:solidFill>
                  <a:srgbClr val="7030A0"/>
                </a:solidFill>
              </a:rPr>
              <a:t>...  </a:t>
            </a:r>
            <a:endParaRPr/>
          </a:p>
          <a:p>
            <a:pPr indent="0" lvl="0" marL="0" rtl="0" algn="l">
              <a:spcBef>
                <a:spcPts val="400"/>
              </a:spcBef>
              <a:spcAft>
                <a:spcPts val="0"/>
              </a:spcAft>
              <a:buClr>
                <a:srgbClr val="7030A0"/>
              </a:buClr>
              <a:buSzPts val="2000"/>
              <a:buNone/>
            </a:pPr>
            <a:r>
              <a:rPr b="1" lang="en-US" sz="2000">
                <a:solidFill>
                  <a:srgbClr val="7030A0"/>
                </a:solidFill>
              </a:rPr>
              <a:t>else</a:t>
            </a:r>
            <a:r>
              <a:rPr lang="en-US" sz="2000">
                <a:solidFill>
                  <a:srgbClr val="7030A0"/>
                </a:solidFill>
              </a:rPr>
              <a:t>{  </a:t>
            </a:r>
            <a:endParaRPr/>
          </a:p>
          <a:p>
            <a:pPr indent="0" lvl="0" marL="0" rtl="0" algn="l">
              <a:spcBef>
                <a:spcPts val="400"/>
              </a:spcBef>
              <a:spcAft>
                <a:spcPts val="0"/>
              </a:spcAft>
              <a:buClr>
                <a:srgbClr val="7030A0"/>
              </a:buClr>
              <a:buSzPts val="2000"/>
              <a:buNone/>
            </a:pPr>
            <a:r>
              <a:rPr lang="en-US" sz="2000">
                <a:solidFill>
                  <a:srgbClr val="7030A0"/>
                </a:solidFill>
              </a:rPr>
              <a:t>//code to be executed if all the conditions are false  </a:t>
            </a:r>
            <a:endParaRPr/>
          </a:p>
          <a:p>
            <a:pPr indent="0" lvl="0" marL="0" rtl="0" algn="l">
              <a:spcBef>
                <a:spcPts val="400"/>
              </a:spcBef>
              <a:spcAft>
                <a:spcPts val="0"/>
              </a:spcAft>
              <a:buClr>
                <a:srgbClr val="7030A0"/>
              </a:buClr>
              <a:buSzPts val="2000"/>
              <a:buNone/>
            </a:pPr>
            <a:r>
              <a:rPr lang="en-US" sz="2000">
                <a:solidFill>
                  <a:srgbClr val="7030A0"/>
                </a:solidFill>
              </a:rPr>
              <a:t>}  </a:t>
            </a:r>
            <a:endParaRPr/>
          </a:p>
          <a:p>
            <a:pPr indent="0" lvl="0" marL="0" rtl="0" algn="l">
              <a:spcBef>
                <a:spcPts val="400"/>
              </a:spcBef>
              <a:spcAft>
                <a:spcPts val="0"/>
              </a:spcAft>
              <a:buClr>
                <a:schemeClr val="dk2"/>
              </a:buClr>
              <a:buSzPts val="2000"/>
              <a:buNone/>
            </a:pPr>
            <a:r>
              <a:t/>
            </a:r>
            <a:endParaRPr sz="2000"/>
          </a:p>
        </p:txBody>
      </p:sp>
      <p:cxnSp>
        <p:nvCxnSpPr>
          <p:cNvPr id="1205" name="Google Shape;1205;p10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06" name="Google Shape;1206;p10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07" name="Google Shape;1207;p10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08" name="Google Shape;1208;p101"/>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if-else-if ladder Statement</a:t>
            </a:r>
            <a:endParaRPr/>
          </a:p>
          <a:p>
            <a:pPr indent="0" lvl="0" marL="0" rtl="0" algn="l">
              <a:spcBef>
                <a:spcPts val="400"/>
              </a:spcBef>
              <a:spcAft>
                <a:spcPts val="0"/>
              </a:spcAft>
              <a:buClr>
                <a:schemeClr val="dk2"/>
              </a:buClr>
              <a:buSzPts val="2000"/>
              <a:buNone/>
            </a:pPr>
            <a:r>
              <a:t/>
            </a:r>
            <a:endParaRPr sz="2000"/>
          </a:p>
        </p:txBody>
      </p:sp>
      <p:cxnSp>
        <p:nvCxnSpPr>
          <p:cNvPr id="1214" name="Google Shape;1214;p10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15" name="Google Shape;1215;p10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16" name="Google Shape;1216;p10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17" name="Google Shape;1217;p102"/>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if-else-if ladder statement in java" id="1218" name="Google Shape;1218;p102"/>
          <p:cNvPicPr preferRelativeResize="0"/>
          <p:nvPr/>
        </p:nvPicPr>
        <p:blipFill rotWithShape="1">
          <a:blip r:embed="rId4">
            <a:alphaModFix/>
          </a:blip>
          <a:srcRect b="0" l="0" r="0" t="0"/>
          <a:stretch/>
        </p:blipFill>
        <p:spPr>
          <a:xfrm>
            <a:off x="539552" y="1196752"/>
            <a:ext cx="7632848" cy="4536504"/>
          </a:xfrm>
          <a:prstGeom prst="rect">
            <a:avLst/>
          </a:prstGeom>
          <a:noFill/>
          <a:ln>
            <a:noFill/>
          </a:ln>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0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if-else-if ladder Statement</a:t>
            </a:r>
            <a:endParaRPr/>
          </a:p>
          <a:p>
            <a:pPr indent="0" lvl="0" marL="0" rtl="0" algn="l">
              <a:spcBef>
                <a:spcPts val="400"/>
              </a:spcBef>
              <a:spcAft>
                <a:spcPts val="0"/>
              </a:spcAft>
              <a:buClr>
                <a:schemeClr val="dk2"/>
              </a:buClr>
              <a:buSzPts val="2000"/>
              <a:buNone/>
            </a:pPr>
            <a:r>
              <a:t/>
            </a:r>
            <a:endParaRPr sz="2000"/>
          </a:p>
        </p:txBody>
      </p:sp>
      <p:cxnSp>
        <p:nvCxnSpPr>
          <p:cNvPr id="1224" name="Google Shape;1224;p10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25" name="Google Shape;1225;p10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26" name="Google Shape;1226;p10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27" name="Google Shape;1227;p103"/>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228" name="Google Shape;1228;p103"/>
          <p:cNvSpPr/>
          <p:nvPr/>
        </p:nvSpPr>
        <p:spPr>
          <a:xfrm>
            <a:off x="2015716" y="1052736"/>
            <a:ext cx="6768752"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public</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class</a:t>
            </a:r>
            <a:r>
              <a:rPr lang="en-US" sz="1400">
                <a:solidFill>
                  <a:schemeClr val="dk1"/>
                </a:solidFill>
                <a:latin typeface="Calibri"/>
                <a:ea typeface="Calibri"/>
                <a:cs typeface="Calibri"/>
                <a:sym typeface="Calibri"/>
              </a:rPr>
              <a:t> IfElseIfExample {  </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public</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static</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void</a:t>
            </a:r>
            <a:r>
              <a:rPr lang="en-US" sz="14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int</a:t>
            </a:r>
            <a:r>
              <a:rPr lang="en-US" sz="1400">
                <a:solidFill>
                  <a:schemeClr val="dk1"/>
                </a:solidFill>
                <a:latin typeface="Calibri"/>
                <a:ea typeface="Calibri"/>
                <a:cs typeface="Calibri"/>
                <a:sym typeface="Calibri"/>
              </a:rPr>
              <a:t> marks=65;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(marks&lt;50){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System.out.println("fail");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(marks&gt;=50 &amp;&amp; marks&lt;60){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System.out.println("D grade");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(marks&gt;=60 &amp;&amp; marks&lt;70){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System.out.println("C grade");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(marks&gt;=70 &amp;&amp; marks&lt;80){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System.out.println("B grade");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(marks&gt;=80 &amp;&amp; marks&lt;90){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System.out.println("A grade");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if</a:t>
            </a:r>
            <a:r>
              <a:rPr lang="en-US" sz="1400">
                <a:solidFill>
                  <a:schemeClr val="dk1"/>
                </a:solidFill>
                <a:latin typeface="Calibri"/>
                <a:ea typeface="Calibri"/>
                <a:cs typeface="Calibri"/>
                <a:sym typeface="Calibri"/>
              </a:rPr>
              <a:t>(marks&gt;=90 &amp;&amp; marks&lt;100){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System.out.println("A+ grade");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else</a:t>
            </a: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System.out.println("Invalid!");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0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Nested if statement</a:t>
            </a:r>
            <a:endParaRPr/>
          </a:p>
          <a:p>
            <a:pPr indent="0" lvl="0" marL="0" rtl="0" algn="l">
              <a:spcBef>
                <a:spcPts val="480"/>
              </a:spcBef>
              <a:spcAft>
                <a:spcPts val="0"/>
              </a:spcAft>
              <a:buClr>
                <a:schemeClr val="dk2"/>
              </a:buClr>
              <a:buSzPts val="2400"/>
              <a:buNone/>
            </a:pPr>
            <a:r>
              <a:rPr lang="en-US"/>
              <a:t>The nested if statement represents the </a:t>
            </a:r>
            <a:r>
              <a:rPr i="1" lang="en-US"/>
              <a:t>if block within another if block</a:t>
            </a:r>
            <a:r>
              <a:rPr lang="en-US"/>
              <a:t>. Here, the inner if block condition executes only when outer if block condition is true.</a:t>
            </a:r>
            <a:endParaRPr/>
          </a:p>
          <a:p>
            <a:pPr indent="0" lvl="0" marL="0" rtl="0" algn="l">
              <a:spcBef>
                <a:spcPts val="480"/>
              </a:spcBef>
              <a:spcAft>
                <a:spcPts val="0"/>
              </a:spcAft>
              <a:buClr>
                <a:srgbClr val="C00000"/>
              </a:buClr>
              <a:buSzPts val="2400"/>
              <a:buNone/>
            </a:pPr>
            <a:r>
              <a:rPr b="1" lang="en-US">
                <a:solidFill>
                  <a:srgbClr val="C00000"/>
                </a:solidFill>
              </a:rPr>
              <a:t>Syntax:</a:t>
            </a:r>
            <a:endParaRPr/>
          </a:p>
          <a:p>
            <a:pPr indent="0" lvl="0" marL="0" rtl="0" algn="l">
              <a:spcBef>
                <a:spcPts val="480"/>
              </a:spcBef>
              <a:spcAft>
                <a:spcPts val="0"/>
              </a:spcAft>
              <a:buClr>
                <a:schemeClr val="dk2"/>
              </a:buClr>
              <a:buSzPts val="2400"/>
              <a:buNone/>
            </a:pPr>
            <a:r>
              <a:rPr b="1" lang="en-US"/>
              <a:t>if</a:t>
            </a:r>
            <a:r>
              <a:rPr lang="en-US"/>
              <a:t>(condition){    </a:t>
            </a:r>
            <a:endParaRPr/>
          </a:p>
          <a:p>
            <a:pPr indent="0" lvl="0" marL="0" rtl="0" algn="l">
              <a:spcBef>
                <a:spcPts val="480"/>
              </a:spcBef>
              <a:spcAft>
                <a:spcPts val="0"/>
              </a:spcAft>
              <a:buClr>
                <a:schemeClr val="dk2"/>
              </a:buClr>
              <a:buSzPts val="2400"/>
              <a:buNone/>
            </a:pPr>
            <a:r>
              <a:rPr lang="en-US"/>
              <a:t>     //code to be executed    </a:t>
            </a:r>
            <a:endParaRPr/>
          </a:p>
          <a:p>
            <a:pPr indent="0" lvl="0" marL="0" rtl="0" algn="l">
              <a:spcBef>
                <a:spcPts val="480"/>
              </a:spcBef>
              <a:spcAft>
                <a:spcPts val="0"/>
              </a:spcAft>
              <a:buClr>
                <a:schemeClr val="dk2"/>
              </a:buClr>
              <a:buSzPts val="2400"/>
              <a:buNone/>
            </a:pPr>
            <a:r>
              <a:rPr lang="en-US"/>
              <a:t>          </a:t>
            </a:r>
            <a:r>
              <a:rPr b="1" lang="en-US"/>
              <a:t>if</a:t>
            </a:r>
            <a:r>
              <a:rPr lang="en-US"/>
              <a:t>(condition){  </a:t>
            </a:r>
            <a:endParaRPr/>
          </a:p>
          <a:p>
            <a:pPr indent="0" lvl="0" marL="0" rtl="0" algn="l">
              <a:spcBef>
                <a:spcPts val="480"/>
              </a:spcBef>
              <a:spcAft>
                <a:spcPts val="0"/>
              </a:spcAft>
              <a:buClr>
                <a:schemeClr val="dk2"/>
              </a:buClr>
              <a:buSzPts val="2400"/>
              <a:buNone/>
            </a:pPr>
            <a:r>
              <a:rPr lang="en-US"/>
              <a:t>             //code to be executed    </a:t>
            </a:r>
            <a:endParaRPr/>
          </a:p>
          <a:p>
            <a:pPr indent="0" lvl="0" marL="0" rtl="0" algn="l">
              <a:spcBef>
                <a:spcPts val="480"/>
              </a:spcBef>
              <a:spcAft>
                <a:spcPts val="0"/>
              </a:spcAft>
              <a:buClr>
                <a:schemeClr val="dk2"/>
              </a:buClr>
              <a:buSzPts val="2400"/>
              <a:buNone/>
            </a:pPr>
            <a:r>
              <a:rPr lang="en-US"/>
              <a:t>    }    </a:t>
            </a:r>
            <a:endParaRPr/>
          </a:p>
          <a:p>
            <a:pPr indent="0" lvl="0" marL="0" rtl="0" algn="l">
              <a:spcBef>
                <a:spcPts val="480"/>
              </a:spcBef>
              <a:spcAft>
                <a:spcPts val="0"/>
              </a:spcAft>
              <a:buClr>
                <a:schemeClr val="dk2"/>
              </a:buClr>
              <a:buSzPts val="2400"/>
              <a:buNone/>
            </a:pPr>
            <a:r>
              <a:rPr lang="en-US"/>
              <a:t>}  </a:t>
            </a:r>
            <a:endParaRPr/>
          </a:p>
          <a:p>
            <a:pPr indent="0" lvl="0" marL="0" rtl="0" algn="l">
              <a:spcBef>
                <a:spcPts val="400"/>
              </a:spcBef>
              <a:spcAft>
                <a:spcPts val="0"/>
              </a:spcAft>
              <a:buClr>
                <a:schemeClr val="dk2"/>
              </a:buClr>
              <a:buSzPts val="2000"/>
              <a:buNone/>
            </a:pPr>
            <a:r>
              <a:t/>
            </a:r>
            <a:endParaRPr sz="2000"/>
          </a:p>
        </p:txBody>
      </p:sp>
      <p:cxnSp>
        <p:nvCxnSpPr>
          <p:cNvPr id="1234" name="Google Shape;1234;p10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35" name="Google Shape;1235;p10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36" name="Google Shape;1236;p10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37" name="Google Shape;1237;p104"/>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Java Nested If Statement" id="1238" name="Google Shape;1238;p104"/>
          <p:cNvPicPr preferRelativeResize="0"/>
          <p:nvPr/>
        </p:nvPicPr>
        <p:blipFill rotWithShape="1">
          <a:blip r:embed="rId4">
            <a:alphaModFix/>
          </a:blip>
          <a:srcRect b="0" l="0" r="0" t="0"/>
          <a:stretch/>
        </p:blipFill>
        <p:spPr>
          <a:xfrm>
            <a:off x="4355976" y="2204864"/>
            <a:ext cx="3816423" cy="4293096"/>
          </a:xfrm>
          <a:prstGeom prst="rect">
            <a:avLst/>
          </a:prstGeom>
          <a:noFill/>
          <a:ln>
            <a:noFill/>
          </a:ln>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0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Nested if statement</a:t>
            </a:r>
            <a:endParaRPr/>
          </a:p>
          <a:p>
            <a:pPr indent="0" lvl="0" marL="0" rtl="0" algn="l">
              <a:spcBef>
                <a:spcPts val="400"/>
              </a:spcBef>
              <a:spcAft>
                <a:spcPts val="0"/>
              </a:spcAft>
              <a:buClr>
                <a:schemeClr val="dk2"/>
              </a:buClr>
              <a:buSzPts val="2000"/>
              <a:buNone/>
            </a:pPr>
            <a:r>
              <a:rPr lang="en-US" sz="2000"/>
              <a:t>//Java Program to demonstrate the use of Nested If Statement.  </a:t>
            </a:r>
            <a:endParaRPr/>
          </a:p>
          <a:p>
            <a:pPr indent="0" lvl="0" marL="0" rtl="0" algn="l">
              <a:spcBef>
                <a:spcPts val="400"/>
              </a:spcBef>
              <a:spcAft>
                <a:spcPts val="0"/>
              </a:spcAft>
              <a:buClr>
                <a:schemeClr val="dk2"/>
              </a:buClr>
              <a:buSzPts val="2000"/>
              <a:buNone/>
            </a:pPr>
            <a:r>
              <a:rPr b="1" lang="en-US" sz="2000"/>
              <a:t>public</a:t>
            </a:r>
            <a:r>
              <a:rPr lang="en-US" sz="2000"/>
              <a:t> </a:t>
            </a:r>
            <a:r>
              <a:rPr b="1" lang="en-US" sz="2000"/>
              <a:t>class</a:t>
            </a:r>
            <a:r>
              <a:rPr lang="en-US" sz="2000"/>
              <a:t> JavaNestedIfExample {    </a:t>
            </a:r>
            <a:endParaRPr/>
          </a:p>
          <a:p>
            <a:pPr indent="0" lvl="0" marL="0" rtl="0" algn="l">
              <a:spcBef>
                <a:spcPts val="400"/>
              </a:spcBef>
              <a:spcAft>
                <a:spcPts val="0"/>
              </a:spcAft>
              <a:buClr>
                <a:schemeClr val="dk2"/>
              </a:buClr>
              <a:buSzPts val="2000"/>
              <a:buNone/>
            </a:pPr>
            <a:r>
              <a:rPr b="1" lang="en-US" sz="2000"/>
              <a:t>public</a:t>
            </a:r>
            <a:r>
              <a:rPr lang="en-US" sz="2000"/>
              <a:t> </a:t>
            </a:r>
            <a:r>
              <a:rPr b="1" lang="en-US" sz="2000"/>
              <a:t>static</a:t>
            </a:r>
            <a:r>
              <a:rPr lang="en-US" sz="2000"/>
              <a:t> </a:t>
            </a:r>
            <a:r>
              <a:rPr b="1" lang="en-US" sz="2000"/>
              <a:t>void</a:t>
            </a:r>
            <a:r>
              <a:rPr lang="en-US" sz="2000"/>
              <a:t> main(String[] args) {    </a:t>
            </a:r>
            <a:endParaRPr/>
          </a:p>
          <a:p>
            <a:pPr indent="0" lvl="0" marL="0" rtl="0" algn="l">
              <a:spcBef>
                <a:spcPts val="400"/>
              </a:spcBef>
              <a:spcAft>
                <a:spcPts val="0"/>
              </a:spcAft>
              <a:buClr>
                <a:schemeClr val="dk2"/>
              </a:buClr>
              <a:buSzPts val="2000"/>
              <a:buNone/>
            </a:pPr>
            <a:r>
              <a:rPr lang="en-US" sz="2000"/>
              <a:t>    //Creating two variables for age and weight  </a:t>
            </a:r>
            <a:endParaRPr/>
          </a:p>
          <a:p>
            <a:pPr indent="0" lvl="0" marL="0" rtl="0" algn="l">
              <a:spcBef>
                <a:spcPts val="400"/>
              </a:spcBef>
              <a:spcAft>
                <a:spcPts val="0"/>
              </a:spcAft>
              <a:buClr>
                <a:schemeClr val="dk2"/>
              </a:buClr>
              <a:buSzPts val="2000"/>
              <a:buNone/>
            </a:pPr>
            <a:r>
              <a:rPr lang="en-US" sz="2000"/>
              <a:t>    </a:t>
            </a:r>
            <a:r>
              <a:rPr b="1" lang="en-US" sz="2000"/>
              <a:t>int</a:t>
            </a:r>
            <a:r>
              <a:rPr lang="en-US" sz="2000"/>
              <a:t> age=20;  </a:t>
            </a:r>
            <a:endParaRPr/>
          </a:p>
          <a:p>
            <a:pPr indent="0" lvl="0" marL="0" rtl="0" algn="l">
              <a:spcBef>
                <a:spcPts val="400"/>
              </a:spcBef>
              <a:spcAft>
                <a:spcPts val="0"/>
              </a:spcAft>
              <a:buClr>
                <a:schemeClr val="dk2"/>
              </a:buClr>
              <a:buSzPts val="2000"/>
              <a:buNone/>
            </a:pPr>
            <a:r>
              <a:rPr lang="en-US" sz="2000"/>
              <a:t>    </a:t>
            </a:r>
            <a:r>
              <a:rPr b="1" lang="en-US" sz="2000"/>
              <a:t>int</a:t>
            </a:r>
            <a:r>
              <a:rPr lang="en-US" sz="2000"/>
              <a:t> weight=80;    </a:t>
            </a:r>
            <a:endParaRPr/>
          </a:p>
          <a:p>
            <a:pPr indent="0" lvl="0" marL="0" rtl="0" algn="l">
              <a:spcBef>
                <a:spcPts val="400"/>
              </a:spcBef>
              <a:spcAft>
                <a:spcPts val="0"/>
              </a:spcAft>
              <a:buClr>
                <a:schemeClr val="dk2"/>
              </a:buClr>
              <a:buSzPts val="2000"/>
              <a:buNone/>
            </a:pPr>
            <a:r>
              <a:rPr lang="en-US" sz="2000"/>
              <a:t>    //applying condition on age and weight  </a:t>
            </a:r>
            <a:endParaRPr/>
          </a:p>
          <a:p>
            <a:pPr indent="0" lvl="0" marL="0" rtl="0" algn="l">
              <a:spcBef>
                <a:spcPts val="400"/>
              </a:spcBef>
              <a:spcAft>
                <a:spcPts val="0"/>
              </a:spcAft>
              <a:buClr>
                <a:schemeClr val="dk2"/>
              </a:buClr>
              <a:buSzPts val="2000"/>
              <a:buNone/>
            </a:pPr>
            <a:r>
              <a:rPr lang="en-US" sz="2000"/>
              <a:t>    </a:t>
            </a:r>
            <a:r>
              <a:rPr b="1" lang="en-US" sz="2000"/>
              <a:t>if</a:t>
            </a:r>
            <a:r>
              <a:rPr lang="en-US" sz="2000"/>
              <a:t>(age&gt;=18){    </a:t>
            </a:r>
            <a:endParaRPr/>
          </a:p>
          <a:p>
            <a:pPr indent="0" lvl="0" marL="0" rtl="0" algn="l">
              <a:spcBef>
                <a:spcPts val="400"/>
              </a:spcBef>
              <a:spcAft>
                <a:spcPts val="0"/>
              </a:spcAft>
              <a:buClr>
                <a:schemeClr val="dk2"/>
              </a:buClr>
              <a:buSzPts val="2000"/>
              <a:buNone/>
            </a:pPr>
            <a:r>
              <a:rPr lang="en-US" sz="2000"/>
              <a:t>        </a:t>
            </a:r>
            <a:r>
              <a:rPr b="1" lang="en-US" sz="2000"/>
              <a:t>if</a:t>
            </a:r>
            <a:r>
              <a:rPr lang="en-US" sz="2000"/>
              <a:t>(weight&gt;50){  </a:t>
            </a:r>
            <a:endParaRPr/>
          </a:p>
          <a:p>
            <a:pPr indent="0" lvl="0" marL="0" rtl="0" algn="l">
              <a:spcBef>
                <a:spcPts val="400"/>
              </a:spcBef>
              <a:spcAft>
                <a:spcPts val="0"/>
              </a:spcAft>
              <a:buClr>
                <a:schemeClr val="dk2"/>
              </a:buClr>
              <a:buSzPts val="2000"/>
              <a:buNone/>
            </a:pPr>
            <a:r>
              <a:rPr lang="en-US" sz="2000"/>
              <a:t>            System.out.println("You are eligible to donate blood");  </a:t>
            </a:r>
            <a:endParaRPr/>
          </a:p>
          <a:p>
            <a:pPr indent="0" lvl="0" marL="0" rtl="0" algn="l">
              <a:spcBef>
                <a:spcPts val="400"/>
              </a:spcBef>
              <a:spcAft>
                <a:spcPts val="0"/>
              </a:spcAft>
              <a:buClr>
                <a:schemeClr val="dk2"/>
              </a:buClr>
              <a:buSzPts val="2000"/>
              <a:buNone/>
            </a:pPr>
            <a:r>
              <a:rPr lang="en-US" sz="2000"/>
              <a:t>        }    </a:t>
            </a:r>
            <a:endParaRPr/>
          </a:p>
          <a:p>
            <a:pPr indent="0" lvl="0" marL="0" rtl="0" algn="l">
              <a:spcBef>
                <a:spcPts val="400"/>
              </a:spcBef>
              <a:spcAft>
                <a:spcPts val="0"/>
              </a:spcAft>
              <a:buClr>
                <a:schemeClr val="dk2"/>
              </a:buClr>
              <a:buSzPts val="2000"/>
              <a:buNone/>
            </a:pPr>
            <a:r>
              <a:rPr lang="en-US" sz="2000"/>
              <a:t>    }    </a:t>
            </a:r>
            <a:endParaRPr/>
          </a:p>
          <a:p>
            <a:pPr indent="0" lvl="0" marL="0" rtl="0" algn="l">
              <a:spcBef>
                <a:spcPts val="400"/>
              </a:spcBef>
              <a:spcAft>
                <a:spcPts val="0"/>
              </a:spcAft>
              <a:buClr>
                <a:schemeClr val="dk2"/>
              </a:buClr>
              <a:buSzPts val="2000"/>
              <a:buNone/>
            </a:pPr>
            <a:r>
              <a:rPr lang="en-US" sz="2000"/>
              <a:t>}}  </a:t>
            </a:r>
            <a:endParaRPr/>
          </a:p>
          <a:p>
            <a:pPr indent="0" lvl="0" marL="0" rtl="0" algn="l">
              <a:spcBef>
                <a:spcPts val="400"/>
              </a:spcBef>
              <a:spcAft>
                <a:spcPts val="0"/>
              </a:spcAft>
              <a:buClr>
                <a:schemeClr val="dk2"/>
              </a:buClr>
              <a:buSzPts val="2000"/>
              <a:buNone/>
            </a:pPr>
            <a:r>
              <a:t/>
            </a:r>
            <a:endParaRPr sz="2000"/>
          </a:p>
        </p:txBody>
      </p:sp>
      <p:cxnSp>
        <p:nvCxnSpPr>
          <p:cNvPr id="1244" name="Google Shape;1244;p10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45" name="Google Shape;1245;p10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46" name="Google Shape;1246;p10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47" name="Google Shape;1247;p105"/>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Switch Statement</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 Java </a:t>
            </a:r>
            <a:r>
              <a:rPr i="1" lang="en-US" sz="2000">
                <a:solidFill>
                  <a:schemeClr val="dk1"/>
                </a:solidFill>
              </a:rPr>
              <a:t>switch statement</a:t>
            </a:r>
            <a:r>
              <a:rPr lang="en-US" sz="2000">
                <a:solidFill>
                  <a:schemeClr val="dk1"/>
                </a:solidFill>
              </a:rPr>
              <a:t> </a:t>
            </a:r>
            <a:r>
              <a:rPr lang="en-US" sz="2000">
                <a:solidFill>
                  <a:srgbClr val="C00000"/>
                </a:solidFill>
              </a:rPr>
              <a:t>executes one statement from multiple conditions</a:t>
            </a:r>
            <a:r>
              <a:rPr lang="en-US" sz="2000">
                <a:solidFill>
                  <a:schemeClr val="dk1"/>
                </a:solidFill>
              </a:rPr>
              <a:t>. It is like if-else-if ladder statement.</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There can be </a:t>
            </a:r>
            <a:r>
              <a:rPr b="1" i="1" lang="en-US" sz="2000">
                <a:solidFill>
                  <a:schemeClr val="dk1"/>
                </a:solidFill>
              </a:rPr>
              <a:t>one or N number of case </a:t>
            </a:r>
            <a:r>
              <a:rPr i="1" lang="en-US" sz="2000">
                <a:solidFill>
                  <a:schemeClr val="dk1"/>
                </a:solidFill>
              </a:rPr>
              <a:t>values</a:t>
            </a:r>
            <a:r>
              <a:rPr lang="en-US" sz="2000">
                <a:solidFill>
                  <a:schemeClr val="dk1"/>
                </a:solidFill>
              </a:rPr>
              <a:t> for a switch expression.</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 case value must be of switch expression type only. The case value must be </a:t>
            </a:r>
            <a:r>
              <a:rPr i="1" lang="en-US" sz="2000">
                <a:solidFill>
                  <a:schemeClr val="dk1"/>
                </a:solidFill>
              </a:rPr>
              <a:t>literal or constant</a:t>
            </a:r>
            <a:r>
              <a:rPr lang="en-US" sz="2000">
                <a:solidFill>
                  <a:schemeClr val="dk1"/>
                </a:solidFill>
              </a:rPr>
              <a:t>. It doesn't allow variables.</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 case values must be </a:t>
            </a:r>
            <a:r>
              <a:rPr i="1" lang="en-US" sz="2000">
                <a:solidFill>
                  <a:schemeClr val="dk1"/>
                </a:solidFill>
              </a:rPr>
              <a:t>unique</a:t>
            </a:r>
            <a:r>
              <a:rPr lang="en-US" sz="2000">
                <a:solidFill>
                  <a:schemeClr val="dk1"/>
                </a:solidFill>
              </a:rPr>
              <a:t>. In case of duplicate value, it renders compile-time error.</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 Java switch expression must be of </a:t>
            </a:r>
            <a:r>
              <a:rPr i="1" lang="en-US" sz="2000">
                <a:solidFill>
                  <a:schemeClr val="dk1"/>
                </a:solidFill>
              </a:rPr>
              <a:t>byte, short, int, long (with its Wrapper type), enums and string</a:t>
            </a:r>
            <a:r>
              <a:rPr lang="en-US" sz="2000">
                <a:solidFill>
                  <a:schemeClr val="dk1"/>
                </a:solidFill>
              </a:rPr>
              <a:t>.</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Each case statement can have a </a:t>
            </a:r>
            <a:r>
              <a:rPr i="1" lang="en-US" sz="2000">
                <a:solidFill>
                  <a:schemeClr val="dk1"/>
                </a:solidFill>
              </a:rPr>
              <a:t>break statement</a:t>
            </a:r>
            <a:r>
              <a:rPr lang="en-US" sz="2000">
                <a:solidFill>
                  <a:schemeClr val="dk1"/>
                </a:solidFill>
              </a:rPr>
              <a:t> which is optional. When control reaches to the break statement, it jumps the control after the switch expression. If a break statement is not found, it executes the next case.</a:t>
            </a:r>
            <a:endParaRPr/>
          </a:p>
          <a:p>
            <a:pPr indent="-457200" lvl="0" marL="457200" rtl="0" algn="l">
              <a:spcBef>
                <a:spcPts val="400"/>
              </a:spcBef>
              <a:spcAft>
                <a:spcPts val="0"/>
              </a:spcAft>
              <a:buClr>
                <a:schemeClr val="dk1"/>
              </a:buClr>
              <a:buSzPts val="2000"/>
              <a:buFont typeface="Noto Sans Symbols"/>
              <a:buChar char="❑"/>
            </a:pPr>
            <a:r>
              <a:rPr lang="en-US" sz="2000">
                <a:solidFill>
                  <a:schemeClr val="dk1"/>
                </a:solidFill>
              </a:rPr>
              <a:t>The case value can have a </a:t>
            </a:r>
            <a:r>
              <a:rPr i="1" lang="en-US" sz="2000">
                <a:solidFill>
                  <a:schemeClr val="dk1"/>
                </a:solidFill>
              </a:rPr>
              <a:t>default label</a:t>
            </a:r>
            <a:r>
              <a:rPr lang="en-US" sz="2000">
                <a:solidFill>
                  <a:schemeClr val="dk1"/>
                </a:solidFill>
              </a:rPr>
              <a:t> which is optional.</a:t>
            </a:r>
            <a:endParaRPr/>
          </a:p>
          <a:p>
            <a:pPr indent="0" lvl="0" marL="0" rtl="0" algn="l">
              <a:spcBef>
                <a:spcPts val="400"/>
              </a:spcBef>
              <a:spcAft>
                <a:spcPts val="0"/>
              </a:spcAft>
              <a:buClr>
                <a:schemeClr val="dk2"/>
              </a:buClr>
              <a:buSzPts val="2000"/>
              <a:buNone/>
            </a:pPr>
            <a:r>
              <a:t/>
            </a:r>
            <a:endParaRPr sz="2000"/>
          </a:p>
        </p:txBody>
      </p:sp>
      <p:cxnSp>
        <p:nvCxnSpPr>
          <p:cNvPr id="1253" name="Google Shape;1253;p10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54" name="Google Shape;1254;p10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55" name="Google Shape;1255;p10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56" name="Google Shape;1256;p106"/>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0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Switch Statement</a:t>
            </a:r>
            <a:endParaRPr/>
          </a:p>
          <a:p>
            <a:pPr indent="0" lvl="0" marL="0" rtl="0" algn="l">
              <a:spcBef>
                <a:spcPts val="400"/>
              </a:spcBef>
              <a:spcAft>
                <a:spcPts val="0"/>
              </a:spcAft>
              <a:buClr>
                <a:schemeClr val="dk2"/>
              </a:buClr>
              <a:buSzPts val="2000"/>
              <a:buNone/>
            </a:pPr>
            <a:r>
              <a:rPr b="1" lang="en-US" sz="2000"/>
              <a:t>Syntax:</a:t>
            </a:r>
            <a:endParaRPr sz="2000"/>
          </a:p>
          <a:p>
            <a:pPr indent="0" lvl="0" marL="0" rtl="0" algn="l">
              <a:spcBef>
                <a:spcPts val="400"/>
              </a:spcBef>
              <a:spcAft>
                <a:spcPts val="0"/>
              </a:spcAft>
              <a:buClr>
                <a:schemeClr val="dk2"/>
              </a:buClr>
              <a:buSzPts val="2000"/>
              <a:buNone/>
            </a:pPr>
            <a:r>
              <a:rPr b="1" lang="en-US" sz="2000"/>
              <a:t>switch</a:t>
            </a:r>
            <a:r>
              <a:rPr lang="en-US" sz="2000"/>
              <a:t>(expression){    </a:t>
            </a:r>
            <a:endParaRPr/>
          </a:p>
          <a:p>
            <a:pPr indent="0" lvl="0" marL="0" rtl="0" algn="l">
              <a:spcBef>
                <a:spcPts val="400"/>
              </a:spcBef>
              <a:spcAft>
                <a:spcPts val="0"/>
              </a:spcAft>
              <a:buClr>
                <a:schemeClr val="dk2"/>
              </a:buClr>
              <a:buSzPts val="2000"/>
              <a:buNone/>
            </a:pPr>
            <a:r>
              <a:rPr b="1" lang="en-US" sz="2000"/>
              <a:t>case</a:t>
            </a:r>
            <a:r>
              <a:rPr lang="en-US" sz="2000"/>
              <a:t> value1:    </a:t>
            </a:r>
            <a:endParaRPr/>
          </a:p>
          <a:p>
            <a:pPr indent="0" lvl="0" marL="0" rtl="0" algn="l">
              <a:spcBef>
                <a:spcPts val="400"/>
              </a:spcBef>
              <a:spcAft>
                <a:spcPts val="0"/>
              </a:spcAft>
              <a:buClr>
                <a:schemeClr val="dk2"/>
              </a:buClr>
              <a:buSzPts val="2000"/>
              <a:buNone/>
            </a:pPr>
            <a:r>
              <a:rPr lang="en-US" sz="2000"/>
              <a:t> //code to be executed;    </a:t>
            </a:r>
            <a:endParaRPr/>
          </a:p>
          <a:p>
            <a:pPr indent="0" lvl="0" marL="0" rtl="0" algn="l">
              <a:spcBef>
                <a:spcPts val="400"/>
              </a:spcBef>
              <a:spcAft>
                <a:spcPts val="0"/>
              </a:spcAft>
              <a:buClr>
                <a:schemeClr val="dk2"/>
              </a:buClr>
              <a:buSzPts val="2000"/>
              <a:buNone/>
            </a:pPr>
            <a:r>
              <a:rPr lang="en-US" sz="2000"/>
              <a:t> </a:t>
            </a:r>
            <a:r>
              <a:rPr b="1" lang="en-US" sz="2000"/>
              <a:t>break</a:t>
            </a:r>
            <a:r>
              <a:rPr lang="en-US" sz="2000"/>
              <a:t>;    </a:t>
            </a:r>
            <a:endParaRPr/>
          </a:p>
          <a:p>
            <a:pPr indent="0" lvl="0" marL="0" rtl="0" algn="l">
              <a:spcBef>
                <a:spcPts val="400"/>
              </a:spcBef>
              <a:spcAft>
                <a:spcPts val="0"/>
              </a:spcAft>
              <a:buClr>
                <a:schemeClr val="dk2"/>
              </a:buClr>
              <a:buSzPts val="2000"/>
              <a:buNone/>
            </a:pPr>
            <a:r>
              <a:rPr b="1" lang="en-US" sz="2000"/>
              <a:t>case</a:t>
            </a:r>
            <a:r>
              <a:rPr lang="en-US" sz="2000"/>
              <a:t> value2:    </a:t>
            </a:r>
            <a:endParaRPr/>
          </a:p>
          <a:p>
            <a:pPr indent="0" lvl="0" marL="0" rtl="0" algn="l">
              <a:spcBef>
                <a:spcPts val="400"/>
              </a:spcBef>
              <a:spcAft>
                <a:spcPts val="0"/>
              </a:spcAft>
              <a:buClr>
                <a:schemeClr val="dk2"/>
              </a:buClr>
              <a:buSzPts val="2000"/>
              <a:buNone/>
            </a:pPr>
            <a:r>
              <a:rPr lang="en-US" sz="2000"/>
              <a:t> //code to be executed;    </a:t>
            </a:r>
            <a:endParaRPr/>
          </a:p>
          <a:p>
            <a:pPr indent="0" lvl="0" marL="0" rtl="0" algn="l">
              <a:spcBef>
                <a:spcPts val="400"/>
              </a:spcBef>
              <a:spcAft>
                <a:spcPts val="0"/>
              </a:spcAft>
              <a:buClr>
                <a:schemeClr val="dk2"/>
              </a:buClr>
              <a:buSzPts val="2000"/>
              <a:buNone/>
            </a:pPr>
            <a:r>
              <a:rPr lang="en-US" sz="2000"/>
              <a:t> </a:t>
            </a:r>
            <a:r>
              <a:rPr b="1" lang="en-US" sz="2000"/>
              <a:t>break</a:t>
            </a:r>
            <a:r>
              <a:rPr lang="en-US" sz="2000"/>
              <a:t>;   </a:t>
            </a:r>
            <a:endParaRPr/>
          </a:p>
          <a:p>
            <a:pPr indent="0" lvl="0" marL="0" rtl="0" algn="l">
              <a:spcBef>
                <a:spcPts val="400"/>
              </a:spcBef>
              <a:spcAft>
                <a:spcPts val="0"/>
              </a:spcAft>
              <a:buClr>
                <a:schemeClr val="dk2"/>
              </a:buClr>
              <a:buSzPts val="2000"/>
              <a:buNone/>
            </a:pPr>
            <a:r>
              <a:rPr lang="en-US" sz="2000"/>
              <a:t>......    </a:t>
            </a:r>
            <a:endParaRPr/>
          </a:p>
          <a:p>
            <a:pPr indent="0" lvl="0" marL="0" rtl="0" algn="l">
              <a:spcBef>
                <a:spcPts val="400"/>
              </a:spcBef>
              <a:spcAft>
                <a:spcPts val="0"/>
              </a:spcAft>
              <a:buClr>
                <a:schemeClr val="dk2"/>
              </a:buClr>
              <a:buSzPts val="2000"/>
              <a:buNone/>
            </a:pPr>
            <a:r>
              <a:rPr lang="en-US" sz="2000"/>
              <a:t>    </a:t>
            </a:r>
            <a:endParaRPr/>
          </a:p>
          <a:p>
            <a:pPr indent="0" lvl="0" marL="0" rtl="0" algn="l">
              <a:spcBef>
                <a:spcPts val="400"/>
              </a:spcBef>
              <a:spcAft>
                <a:spcPts val="0"/>
              </a:spcAft>
              <a:buClr>
                <a:schemeClr val="dk2"/>
              </a:buClr>
              <a:buSzPts val="2000"/>
              <a:buNone/>
            </a:pPr>
            <a:r>
              <a:rPr b="1" lang="en-US" sz="2000"/>
              <a:t>default</a:t>
            </a:r>
            <a:r>
              <a:rPr lang="en-US" sz="2000"/>
              <a:t>:     </a:t>
            </a:r>
            <a:endParaRPr/>
          </a:p>
          <a:p>
            <a:pPr indent="0" lvl="0" marL="0" rtl="0" algn="l">
              <a:spcBef>
                <a:spcPts val="400"/>
              </a:spcBef>
              <a:spcAft>
                <a:spcPts val="0"/>
              </a:spcAft>
              <a:buClr>
                <a:schemeClr val="dk2"/>
              </a:buClr>
              <a:buSzPts val="2000"/>
              <a:buNone/>
            </a:pPr>
            <a:r>
              <a:rPr lang="en-US" sz="2000"/>
              <a:t>  code to be executed </a:t>
            </a:r>
            <a:r>
              <a:rPr b="1" lang="en-US" sz="2000"/>
              <a:t>if</a:t>
            </a:r>
            <a:r>
              <a:rPr lang="en-US" sz="2000"/>
              <a:t> all cases are not matched;  </a:t>
            </a:r>
            <a:endParaRPr/>
          </a:p>
          <a:p>
            <a:pPr indent="0" lvl="0" marL="0" rtl="0" algn="l">
              <a:spcBef>
                <a:spcPts val="400"/>
              </a:spcBef>
              <a:spcAft>
                <a:spcPts val="0"/>
              </a:spcAft>
              <a:buClr>
                <a:schemeClr val="dk2"/>
              </a:buClr>
              <a:buSzPts val="2000"/>
              <a:buNone/>
            </a:pPr>
            <a:r>
              <a:rPr lang="en-US" sz="2000"/>
              <a:t>}    </a:t>
            </a:r>
            <a:endParaRPr/>
          </a:p>
          <a:p>
            <a:pPr indent="0" lvl="0" marL="0" rtl="0" algn="l">
              <a:spcBef>
                <a:spcPts val="400"/>
              </a:spcBef>
              <a:spcAft>
                <a:spcPts val="0"/>
              </a:spcAft>
              <a:buClr>
                <a:schemeClr val="dk2"/>
              </a:buClr>
              <a:buSzPts val="2000"/>
              <a:buNone/>
            </a:pPr>
            <a:r>
              <a:t/>
            </a:r>
            <a:endParaRPr sz="2000"/>
          </a:p>
        </p:txBody>
      </p:sp>
      <p:cxnSp>
        <p:nvCxnSpPr>
          <p:cNvPr id="1262" name="Google Shape;1262;p10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63" name="Google Shape;1263;p10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64" name="Google Shape;1264;p10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65" name="Google Shape;1265;p107"/>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flow of switch statement in java" id="1266" name="Google Shape;1266;p107"/>
          <p:cNvPicPr preferRelativeResize="0"/>
          <p:nvPr/>
        </p:nvPicPr>
        <p:blipFill rotWithShape="1">
          <a:blip r:embed="rId4">
            <a:alphaModFix/>
          </a:blip>
          <a:srcRect b="0" l="0" r="0" t="0"/>
          <a:stretch/>
        </p:blipFill>
        <p:spPr>
          <a:xfrm>
            <a:off x="3795982" y="692696"/>
            <a:ext cx="4716524" cy="4158630"/>
          </a:xfrm>
          <a:prstGeom prst="rect">
            <a:avLst/>
          </a:prstGeom>
          <a:noFill/>
          <a:ln>
            <a:noFill/>
          </a:ln>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0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Switch Statement</a:t>
            </a:r>
            <a:endParaRPr b="1">
              <a:solidFill>
                <a:srgbClr val="C00000"/>
              </a:solidFill>
            </a:endParaRPr>
          </a:p>
        </p:txBody>
      </p:sp>
      <p:cxnSp>
        <p:nvCxnSpPr>
          <p:cNvPr id="1272" name="Google Shape;1272;p10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73" name="Google Shape;1273;p10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74" name="Google Shape;1274;p10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75" name="Google Shape;1275;p108"/>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276" name="Google Shape;1276;p108"/>
          <p:cNvSpPr/>
          <p:nvPr/>
        </p:nvSpPr>
        <p:spPr>
          <a:xfrm>
            <a:off x="899592" y="1056271"/>
            <a:ext cx="6912768"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SwitchExample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//Declaring a variable for switch expression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number=20;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//Switch expression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switch</a:t>
            </a:r>
            <a:r>
              <a:rPr lang="en-US" sz="1800">
                <a:solidFill>
                  <a:schemeClr val="dk1"/>
                </a:solidFill>
                <a:latin typeface="Calibri"/>
                <a:ea typeface="Calibri"/>
                <a:cs typeface="Calibri"/>
                <a:sym typeface="Calibri"/>
              </a:rPr>
              <a:t>(number){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//Case statements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case</a:t>
            </a:r>
            <a:r>
              <a:rPr lang="en-US" sz="1800">
                <a:solidFill>
                  <a:schemeClr val="dk1"/>
                </a:solidFill>
                <a:latin typeface="Calibri"/>
                <a:ea typeface="Calibri"/>
                <a:cs typeface="Calibri"/>
                <a:sym typeface="Calibri"/>
              </a:rPr>
              <a:t> 10: System.out.println("10");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break</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case</a:t>
            </a:r>
            <a:r>
              <a:rPr lang="en-US" sz="1800">
                <a:solidFill>
                  <a:schemeClr val="dk1"/>
                </a:solidFill>
                <a:latin typeface="Calibri"/>
                <a:ea typeface="Calibri"/>
                <a:cs typeface="Calibri"/>
                <a:sym typeface="Calibri"/>
              </a:rPr>
              <a:t> 20: System.out.println("20");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break</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case</a:t>
            </a:r>
            <a:r>
              <a:rPr lang="en-US" sz="1800">
                <a:solidFill>
                  <a:schemeClr val="dk1"/>
                </a:solidFill>
                <a:latin typeface="Calibri"/>
                <a:ea typeface="Calibri"/>
                <a:cs typeface="Calibri"/>
                <a:sym typeface="Calibri"/>
              </a:rPr>
              <a:t> 30: System.out.println("30");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break</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//Default case statement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default</a:t>
            </a:r>
            <a:r>
              <a:rPr lang="en-US" sz="1800">
                <a:solidFill>
                  <a:schemeClr val="dk1"/>
                </a:solidFill>
                <a:latin typeface="Calibri"/>
                <a:ea typeface="Calibri"/>
                <a:cs typeface="Calibri"/>
                <a:sym typeface="Calibri"/>
              </a:rPr>
              <a:t>:System.out.println("Not in 10, 20 or 30");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09"/>
          <p:cNvSpPr txBox="1"/>
          <p:nvPr>
            <p:ph idx="1" type="body"/>
          </p:nvPr>
        </p:nvSpPr>
        <p:spPr>
          <a:xfrm>
            <a:off x="611560" y="1556792"/>
            <a:ext cx="7467600" cy="762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C00000"/>
              </a:buClr>
              <a:buSzPts val="4400"/>
              <a:buNone/>
            </a:pPr>
            <a:r>
              <a:rPr b="1" lang="en-US" sz="4400">
                <a:solidFill>
                  <a:srgbClr val="C00000"/>
                </a:solidFill>
              </a:rPr>
              <a:t>Loops in Java</a:t>
            </a:r>
            <a:endParaRPr/>
          </a:p>
          <a:p>
            <a:pPr indent="0" lvl="0" marL="0" marR="0" rtl="0" algn="r">
              <a:spcBef>
                <a:spcPts val="480"/>
              </a:spcBef>
              <a:spcAft>
                <a:spcPts val="0"/>
              </a:spcAft>
              <a:buClr>
                <a:schemeClr val="dk2"/>
              </a:buClr>
              <a:buSzPts val="2400"/>
              <a:buFont typeface="Calibri"/>
              <a:buNone/>
            </a:pPr>
            <a:r>
              <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800"/>
              <a:buNone/>
            </a:pPr>
            <a:r>
              <a:rPr b="1" lang="en-US" sz="3800">
                <a:solidFill>
                  <a:srgbClr val="C00000"/>
                </a:solidFill>
              </a:rPr>
              <a:t>History of Java</a:t>
            </a:r>
            <a:endParaRPr/>
          </a:p>
          <a:p>
            <a:pPr indent="-342900" lvl="0" marL="342900" rtl="0" algn="just">
              <a:spcBef>
                <a:spcPts val="480"/>
              </a:spcBef>
              <a:spcAft>
                <a:spcPts val="0"/>
              </a:spcAft>
              <a:buClr>
                <a:schemeClr val="dk2"/>
              </a:buClr>
              <a:buSzPts val="2400"/>
              <a:buFont typeface="Arial"/>
              <a:buChar char="•"/>
            </a:pPr>
            <a:r>
              <a:rPr lang="en-US"/>
              <a:t>Java was originally designed for interactive television, initiated this project to develop a language for digital devices such as set-top boxes, televisions, etc.</a:t>
            </a:r>
            <a:endParaRPr/>
          </a:p>
          <a:p>
            <a:pPr indent="-342900" lvl="0" marL="342900" rtl="0" algn="just">
              <a:spcBef>
                <a:spcPts val="480"/>
              </a:spcBef>
              <a:spcAft>
                <a:spcPts val="0"/>
              </a:spcAft>
              <a:buClr>
                <a:schemeClr val="dk2"/>
              </a:buClr>
              <a:buSzPts val="2400"/>
              <a:buFont typeface="Arial"/>
              <a:buChar char="•"/>
            </a:pPr>
            <a:r>
              <a:rPr lang="en-US"/>
              <a:t>Currently, Java is used in internet programming, mobile devices, games, e-business solutions, etc. </a:t>
            </a:r>
            <a:endParaRPr/>
          </a:p>
          <a:p>
            <a:pPr indent="-342900" lvl="0" marL="342900" rtl="0" algn="just">
              <a:spcBef>
                <a:spcPts val="480"/>
              </a:spcBef>
              <a:spcAft>
                <a:spcPts val="0"/>
              </a:spcAft>
              <a:buClr>
                <a:schemeClr val="dk2"/>
              </a:buClr>
              <a:buSzPts val="2400"/>
              <a:buFont typeface="Arial"/>
              <a:buChar char="•"/>
            </a:pPr>
            <a:r>
              <a:rPr b="1" lang="en-US"/>
              <a:t>James Gosling, Mike Sheridan</a:t>
            </a:r>
            <a:r>
              <a:rPr lang="en-US"/>
              <a:t>, and </a:t>
            </a:r>
            <a:r>
              <a:rPr b="1" lang="en-US"/>
              <a:t>Patrick Naughton</a:t>
            </a:r>
            <a:r>
              <a:rPr lang="en-US"/>
              <a:t> initiated the Java language project in June 1991. </a:t>
            </a:r>
            <a:endParaRPr/>
          </a:p>
          <a:p>
            <a:pPr indent="-342900" lvl="0" marL="342900" rtl="0" algn="just">
              <a:spcBef>
                <a:spcPts val="480"/>
              </a:spcBef>
              <a:spcAft>
                <a:spcPts val="0"/>
              </a:spcAft>
              <a:buClr>
                <a:schemeClr val="dk2"/>
              </a:buClr>
              <a:buSzPts val="2400"/>
              <a:buFont typeface="Arial"/>
              <a:buChar char="•"/>
            </a:pPr>
            <a:r>
              <a:rPr lang="en-US"/>
              <a:t>The small team of sun engineers called </a:t>
            </a:r>
            <a:r>
              <a:rPr b="1" lang="en-US"/>
              <a:t>Green Team</a:t>
            </a:r>
            <a:r>
              <a:rPr lang="en-US"/>
              <a:t>.</a:t>
            </a:r>
            <a:endParaRPr/>
          </a:p>
        </p:txBody>
      </p:sp>
      <p:cxnSp>
        <p:nvCxnSpPr>
          <p:cNvPr id="300" name="Google Shape;300;p1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01" name="Google Shape;301;p1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02" name="Google Shape;302;p1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03" name="Google Shape;303;p1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1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Loops:</a:t>
            </a:r>
            <a:endParaRPr/>
          </a:p>
          <a:p>
            <a:pPr indent="-342900" lvl="0" marL="342900" rtl="0" algn="l">
              <a:spcBef>
                <a:spcPts val="480"/>
              </a:spcBef>
              <a:spcAft>
                <a:spcPts val="0"/>
              </a:spcAft>
              <a:buClr>
                <a:schemeClr val="dk1"/>
              </a:buClr>
              <a:buSzPts val="2400"/>
              <a:buFont typeface="Arial"/>
              <a:buChar char="•"/>
            </a:pPr>
            <a:r>
              <a:rPr lang="en-US">
                <a:solidFill>
                  <a:schemeClr val="dk1"/>
                </a:solidFill>
              </a:rPr>
              <a:t>The Java </a:t>
            </a:r>
            <a:r>
              <a:rPr i="1" lang="en-US">
                <a:solidFill>
                  <a:schemeClr val="dk1"/>
                </a:solidFill>
              </a:rPr>
              <a:t>for loop</a:t>
            </a:r>
            <a:r>
              <a:rPr lang="en-US">
                <a:solidFill>
                  <a:schemeClr val="dk1"/>
                </a:solidFill>
              </a:rPr>
              <a:t> is used to iterate a part of the program several times. </a:t>
            </a:r>
            <a:endParaRPr>
              <a:solidFill>
                <a:schemeClr val="dk1"/>
              </a:solidFill>
            </a:endParaRPr>
          </a:p>
          <a:p>
            <a:pPr indent="-342900" lvl="0" marL="342900" rtl="0" algn="l">
              <a:spcBef>
                <a:spcPts val="480"/>
              </a:spcBef>
              <a:spcAft>
                <a:spcPts val="0"/>
              </a:spcAft>
              <a:buClr>
                <a:schemeClr val="dk1"/>
              </a:buClr>
              <a:buSzPts val="2400"/>
              <a:buFont typeface="Arial"/>
              <a:buChar char="•"/>
            </a:pPr>
            <a:r>
              <a:rPr lang="en-US">
                <a:solidFill>
                  <a:schemeClr val="dk1"/>
                </a:solidFill>
              </a:rPr>
              <a:t>If the number of iteration is </a:t>
            </a:r>
            <a:r>
              <a:rPr b="1" lang="en-US">
                <a:solidFill>
                  <a:schemeClr val="dk1"/>
                </a:solidFill>
              </a:rPr>
              <a:t>fixed</a:t>
            </a:r>
            <a:r>
              <a:rPr lang="en-US">
                <a:solidFill>
                  <a:schemeClr val="dk1"/>
                </a:solidFill>
              </a:rPr>
              <a:t>, it is recommended to use for loop.</a:t>
            </a:r>
            <a:endParaRPr/>
          </a:p>
          <a:p>
            <a:pPr indent="0" lvl="0" marL="0" rtl="0" algn="l">
              <a:spcBef>
                <a:spcPts val="480"/>
              </a:spcBef>
              <a:spcAft>
                <a:spcPts val="0"/>
              </a:spcAft>
              <a:buClr>
                <a:schemeClr val="dk1"/>
              </a:buClr>
              <a:buSzPts val="2400"/>
              <a:buNone/>
            </a:pPr>
            <a:r>
              <a:rPr lang="en-US">
                <a:solidFill>
                  <a:schemeClr val="dk1"/>
                </a:solidFill>
              </a:rPr>
              <a:t>There are three types of for loops in Java.</a:t>
            </a:r>
            <a:endParaRPr/>
          </a:p>
          <a:p>
            <a:pPr indent="0" lvl="0" marL="0" rtl="0" algn="l">
              <a:spcBef>
                <a:spcPts val="480"/>
              </a:spcBef>
              <a:spcAft>
                <a:spcPts val="0"/>
              </a:spcAft>
              <a:buClr>
                <a:schemeClr val="dk1"/>
              </a:buClr>
              <a:buSzPts val="2400"/>
              <a:buNone/>
            </a:pPr>
            <a:br>
              <a:rPr lang="en-US">
                <a:solidFill>
                  <a:schemeClr val="dk1"/>
                </a:solidFill>
              </a:rPr>
            </a:br>
            <a:endParaRPr b="1">
              <a:solidFill>
                <a:schemeClr val="dk1"/>
              </a:solidFill>
            </a:endParaRPr>
          </a:p>
        </p:txBody>
      </p:sp>
      <p:cxnSp>
        <p:nvCxnSpPr>
          <p:cNvPr id="1287" name="Google Shape;1287;p11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88" name="Google Shape;1288;p11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89" name="Google Shape;1289;p11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90" name="Google Shape;1290;p110"/>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Loops in Java" id="1291" name="Google Shape;1291;p110"/>
          <p:cNvPicPr preferRelativeResize="0"/>
          <p:nvPr/>
        </p:nvPicPr>
        <p:blipFill rotWithShape="1">
          <a:blip r:embed="rId4">
            <a:alphaModFix/>
          </a:blip>
          <a:srcRect b="0" l="0" r="0" t="0"/>
          <a:stretch/>
        </p:blipFill>
        <p:spPr>
          <a:xfrm>
            <a:off x="1055712" y="3023170"/>
            <a:ext cx="5388496" cy="3645024"/>
          </a:xfrm>
          <a:prstGeom prst="rect">
            <a:avLst/>
          </a:prstGeom>
          <a:noFill/>
          <a:ln>
            <a:noFill/>
          </a:ln>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1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rgbClr val="C00000"/>
              </a:buClr>
              <a:buSzPct val="100000"/>
              <a:buNone/>
            </a:pPr>
            <a:r>
              <a:rPr b="1" lang="en-US">
                <a:solidFill>
                  <a:srgbClr val="C00000"/>
                </a:solidFill>
              </a:rPr>
              <a:t>Java While Loop</a:t>
            </a:r>
            <a:endParaRPr/>
          </a:p>
          <a:p>
            <a:pPr indent="-342900" lvl="0" marL="342900" rtl="0" algn="l">
              <a:spcBef>
                <a:spcPts val="444"/>
              </a:spcBef>
              <a:spcAft>
                <a:spcPts val="0"/>
              </a:spcAft>
              <a:buClr>
                <a:schemeClr val="dk2"/>
              </a:buClr>
              <a:buSzPct val="100000"/>
              <a:buFont typeface="Arial"/>
              <a:buChar char="•"/>
            </a:pPr>
            <a:r>
              <a:rPr lang="en-US"/>
              <a:t>The Java </a:t>
            </a:r>
            <a:r>
              <a:rPr i="1" lang="en-US"/>
              <a:t>while loop</a:t>
            </a:r>
            <a:r>
              <a:rPr lang="en-US"/>
              <a:t> </a:t>
            </a:r>
            <a:r>
              <a:rPr lang="en-US">
                <a:solidFill>
                  <a:srgbClr val="C00000"/>
                </a:solidFill>
              </a:rPr>
              <a:t>is used to iterate a part of the program repeatedly until the specified Boolean condition is true. </a:t>
            </a:r>
            <a:endParaRPr>
              <a:solidFill>
                <a:srgbClr val="C00000"/>
              </a:solidFill>
            </a:endParaRPr>
          </a:p>
          <a:p>
            <a:pPr indent="-342900" lvl="0" marL="342900" rtl="0" algn="l">
              <a:spcBef>
                <a:spcPts val="444"/>
              </a:spcBef>
              <a:spcAft>
                <a:spcPts val="0"/>
              </a:spcAft>
              <a:buClr>
                <a:schemeClr val="dk2"/>
              </a:buClr>
              <a:buSzPct val="100000"/>
              <a:buFont typeface="Arial"/>
              <a:buChar char="•"/>
            </a:pPr>
            <a:r>
              <a:rPr lang="en-US"/>
              <a:t>As soon as the Boolean condition becomes false, the loop automatically stops.</a:t>
            </a:r>
            <a:endParaRPr/>
          </a:p>
          <a:p>
            <a:pPr indent="-342900" lvl="0" marL="342900" rtl="0" algn="l">
              <a:spcBef>
                <a:spcPts val="444"/>
              </a:spcBef>
              <a:spcAft>
                <a:spcPts val="0"/>
              </a:spcAft>
              <a:buClr>
                <a:schemeClr val="dk2"/>
              </a:buClr>
              <a:buSzPct val="100000"/>
              <a:buFont typeface="Arial"/>
              <a:buChar char="•"/>
            </a:pPr>
            <a:r>
              <a:rPr lang="en-US"/>
              <a:t>The while loop is considered as a repeating if statement.</a:t>
            </a:r>
            <a:endParaRPr/>
          </a:p>
          <a:p>
            <a:pPr indent="-342900" lvl="0" marL="342900" rtl="0" algn="l">
              <a:spcBef>
                <a:spcPts val="444"/>
              </a:spcBef>
              <a:spcAft>
                <a:spcPts val="0"/>
              </a:spcAft>
              <a:buClr>
                <a:schemeClr val="dk2"/>
              </a:buClr>
              <a:buSzPct val="100000"/>
              <a:buFont typeface="Arial"/>
              <a:buChar char="•"/>
            </a:pPr>
            <a:r>
              <a:rPr lang="en-US"/>
              <a:t> If the number of iteration is not fixed, it is recommended to use the while loop.</a:t>
            </a:r>
            <a:endParaRPr/>
          </a:p>
          <a:p>
            <a:pPr indent="0" lvl="0" marL="0" rtl="0" algn="l">
              <a:spcBef>
                <a:spcPts val="444"/>
              </a:spcBef>
              <a:spcAft>
                <a:spcPts val="0"/>
              </a:spcAft>
              <a:buClr>
                <a:schemeClr val="dk2"/>
              </a:buClr>
              <a:buSzPct val="100000"/>
              <a:buNone/>
            </a:pPr>
            <a:r>
              <a:rPr b="1" lang="en-US"/>
              <a:t>Syntax:</a:t>
            </a:r>
            <a:endParaRPr/>
          </a:p>
          <a:p>
            <a:pPr indent="0" lvl="0" marL="0" rtl="0" algn="l">
              <a:spcBef>
                <a:spcPts val="444"/>
              </a:spcBef>
              <a:spcAft>
                <a:spcPts val="0"/>
              </a:spcAft>
              <a:buClr>
                <a:srgbClr val="7030A0"/>
              </a:buClr>
              <a:buSzPct val="100000"/>
              <a:buNone/>
            </a:pPr>
            <a:r>
              <a:rPr b="1" lang="en-US">
                <a:solidFill>
                  <a:srgbClr val="7030A0"/>
                </a:solidFill>
              </a:rPr>
              <a:t>while</a:t>
            </a:r>
            <a:r>
              <a:rPr lang="en-US">
                <a:solidFill>
                  <a:srgbClr val="7030A0"/>
                </a:solidFill>
              </a:rPr>
              <a:t> (condition){    </a:t>
            </a:r>
            <a:endParaRPr/>
          </a:p>
          <a:p>
            <a:pPr indent="0" lvl="0" marL="0" rtl="0" algn="l">
              <a:spcBef>
                <a:spcPts val="444"/>
              </a:spcBef>
              <a:spcAft>
                <a:spcPts val="0"/>
              </a:spcAft>
              <a:buClr>
                <a:srgbClr val="7030A0"/>
              </a:buClr>
              <a:buSzPct val="100000"/>
              <a:buNone/>
            </a:pPr>
            <a:r>
              <a:rPr lang="en-US">
                <a:solidFill>
                  <a:srgbClr val="7030A0"/>
                </a:solidFill>
              </a:rPr>
              <a:t>//code to be executed   </a:t>
            </a:r>
            <a:endParaRPr/>
          </a:p>
          <a:p>
            <a:pPr indent="0" lvl="0" marL="0" rtl="0" algn="l">
              <a:spcBef>
                <a:spcPts val="444"/>
              </a:spcBef>
              <a:spcAft>
                <a:spcPts val="0"/>
              </a:spcAft>
              <a:buClr>
                <a:srgbClr val="7030A0"/>
              </a:buClr>
              <a:buSzPct val="100000"/>
              <a:buNone/>
            </a:pPr>
            <a:r>
              <a:rPr lang="en-US">
                <a:solidFill>
                  <a:srgbClr val="7030A0"/>
                </a:solidFill>
              </a:rPr>
              <a:t>Increment / decrement statement  </a:t>
            </a:r>
            <a:endParaRPr/>
          </a:p>
          <a:p>
            <a:pPr indent="0" lvl="0" marL="0" rtl="0" algn="l">
              <a:spcBef>
                <a:spcPts val="444"/>
              </a:spcBef>
              <a:spcAft>
                <a:spcPts val="0"/>
              </a:spcAft>
              <a:buClr>
                <a:srgbClr val="7030A0"/>
              </a:buClr>
              <a:buSzPct val="100000"/>
              <a:buNone/>
            </a:pPr>
            <a:r>
              <a:rPr lang="en-US">
                <a:solidFill>
                  <a:srgbClr val="7030A0"/>
                </a:solidFill>
              </a:rPr>
              <a:t>}    </a:t>
            </a:r>
            <a:endParaRPr/>
          </a:p>
          <a:p>
            <a:pPr indent="0" lvl="0" marL="0" rtl="0" algn="l">
              <a:spcBef>
                <a:spcPts val="444"/>
              </a:spcBef>
              <a:spcAft>
                <a:spcPts val="0"/>
              </a:spcAft>
              <a:buClr>
                <a:schemeClr val="dk1"/>
              </a:buClr>
              <a:buSzPct val="100000"/>
              <a:buNone/>
            </a:pPr>
            <a:br>
              <a:rPr lang="en-US">
                <a:solidFill>
                  <a:schemeClr val="dk1"/>
                </a:solidFill>
              </a:rPr>
            </a:br>
            <a:endParaRPr b="1">
              <a:solidFill>
                <a:schemeClr val="dk1"/>
              </a:solidFill>
            </a:endParaRPr>
          </a:p>
        </p:txBody>
      </p:sp>
      <p:cxnSp>
        <p:nvCxnSpPr>
          <p:cNvPr id="1297" name="Google Shape;1297;p11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98" name="Google Shape;1298;p11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99" name="Google Shape;1299;p11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00" name="Google Shape;1300;p111"/>
          <p:cNvPicPr preferRelativeResize="0"/>
          <p:nvPr/>
        </p:nvPicPr>
        <p:blipFill rotWithShape="1">
          <a:blip r:embed="rId3">
            <a:alphaModFix/>
          </a:blip>
          <a:srcRect b="0" l="0" r="0" t="0"/>
          <a:stretch/>
        </p:blipFill>
        <p:spPr>
          <a:xfrm>
            <a:off x="62858" y="6079926"/>
            <a:ext cx="1584176" cy="588268"/>
          </a:xfrm>
          <a:prstGeom prst="rect">
            <a:avLst/>
          </a:prstGeom>
          <a:noFill/>
          <a:ln>
            <a:noFill/>
          </a:ln>
        </p:spPr>
      </p:pic>
      <p:pic>
        <p:nvPicPr>
          <p:cNvPr descr="flowchart of java while loop" id="1301" name="Google Shape;1301;p111"/>
          <p:cNvPicPr preferRelativeResize="0"/>
          <p:nvPr/>
        </p:nvPicPr>
        <p:blipFill rotWithShape="1">
          <a:blip r:embed="rId4">
            <a:alphaModFix/>
          </a:blip>
          <a:srcRect b="0" l="0" r="0" t="0"/>
          <a:stretch/>
        </p:blipFill>
        <p:spPr>
          <a:xfrm>
            <a:off x="5308380" y="3573016"/>
            <a:ext cx="3108374" cy="3414486"/>
          </a:xfrm>
          <a:prstGeom prst="rect">
            <a:avLst/>
          </a:prstGeom>
          <a:noFill/>
          <a:ln>
            <a:noFill/>
          </a:ln>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1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While Loop</a:t>
            </a:r>
            <a:endParaRPr/>
          </a:p>
          <a:p>
            <a:pPr indent="0" lvl="0" marL="0" rtl="0" algn="l">
              <a:spcBef>
                <a:spcPts val="480"/>
              </a:spcBef>
              <a:spcAft>
                <a:spcPts val="0"/>
              </a:spcAft>
              <a:buClr>
                <a:schemeClr val="dk1"/>
              </a:buClr>
              <a:buSzPts val="2400"/>
              <a:buNone/>
            </a:pPr>
            <a:br>
              <a:rPr lang="en-US">
                <a:solidFill>
                  <a:schemeClr val="dk1"/>
                </a:solidFill>
              </a:rPr>
            </a:br>
            <a:endParaRPr b="1">
              <a:solidFill>
                <a:schemeClr val="dk1"/>
              </a:solidFill>
            </a:endParaRPr>
          </a:p>
        </p:txBody>
      </p:sp>
      <p:cxnSp>
        <p:nvCxnSpPr>
          <p:cNvPr id="1307" name="Google Shape;1307;p11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08" name="Google Shape;1308;p11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09" name="Google Shape;1309;p11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10" name="Google Shape;1310;p112"/>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311" name="Google Shape;1311;p112"/>
          <p:cNvSpPr/>
          <p:nvPr/>
        </p:nvSpPr>
        <p:spPr>
          <a:xfrm>
            <a:off x="683568" y="1556792"/>
            <a:ext cx="45720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WhileExample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i=1;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while</a:t>
            </a:r>
            <a:r>
              <a:rPr lang="en-US" sz="1800">
                <a:solidFill>
                  <a:schemeClr val="dk1"/>
                </a:solidFill>
                <a:latin typeface="Calibri"/>
                <a:ea typeface="Calibri"/>
                <a:cs typeface="Calibri"/>
                <a:sym typeface="Calibri"/>
              </a:rPr>
              <a:t>(i&lt;=10){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System.out.println(i);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rgbClr val="C00000"/>
              </a:buClr>
              <a:buSzPct val="100000"/>
              <a:buNone/>
            </a:pPr>
            <a:r>
              <a:rPr b="1" i="1" lang="en-US">
                <a:solidFill>
                  <a:srgbClr val="C00000"/>
                </a:solidFill>
              </a:rPr>
              <a:t>do-while loop</a:t>
            </a:r>
            <a:endParaRPr b="1">
              <a:solidFill>
                <a:srgbClr val="C00000"/>
              </a:solidFill>
            </a:endParaRPr>
          </a:p>
          <a:p>
            <a:pPr indent="-342900" lvl="0" marL="342900" rtl="0" algn="l">
              <a:spcBef>
                <a:spcPts val="444"/>
              </a:spcBef>
              <a:spcAft>
                <a:spcPts val="0"/>
              </a:spcAft>
              <a:buClr>
                <a:schemeClr val="dk2"/>
              </a:buClr>
              <a:buSzPct val="100000"/>
              <a:buFont typeface="Arial"/>
              <a:buChar char="•"/>
            </a:pPr>
            <a:r>
              <a:rPr lang="en-US"/>
              <a:t>The Java </a:t>
            </a:r>
            <a:r>
              <a:rPr i="1" lang="en-US"/>
              <a:t>do-while loop</a:t>
            </a:r>
            <a:r>
              <a:rPr lang="en-US"/>
              <a:t> is used </a:t>
            </a:r>
            <a:r>
              <a:rPr lang="en-US">
                <a:solidFill>
                  <a:srgbClr val="C00000"/>
                </a:solidFill>
              </a:rPr>
              <a:t>to iterate a part of the program repeatedly, until the specified condition is true. </a:t>
            </a:r>
            <a:endParaRPr>
              <a:solidFill>
                <a:srgbClr val="C00000"/>
              </a:solidFill>
            </a:endParaRPr>
          </a:p>
          <a:p>
            <a:pPr indent="-342900" lvl="0" marL="342900" rtl="0" algn="l">
              <a:spcBef>
                <a:spcPts val="444"/>
              </a:spcBef>
              <a:spcAft>
                <a:spcPts val="0"/>
              </a:spcAft>
              <a:buClr>
                <a:schemeClr val="dk2"/>
              </a:buClr>
              <a:buSzPct val="100000"/>
              <a:buFont typeface="Arial"/>
              <a:buChar char="•"/>
            </a:pPr>
            <a:r>
              <a:rPr lang="en-US"/>
              <a:t>If the number of iteration </a:t>
            </a:r>
            <a:r>
              <a:rPr lang="en-US">
                <a:solidFill>
                  <a:srgbClr val="C00000"/>
                </a:solidFill>
              </a:rPr>
              <a:t>is not fixed and you must have to execute the loop at least once</a:t>
            </a:r>
            <a:r>
              <a:rPr lang="en-US"/>
              <a:t>, it is recommended to use a do-while loop.</a:t>
            </a:r>
            <a:endParaRPr/>
          </a:p>
          <a:p>
            <a:pPr indent="-342900" lvl="0" marL="342900" rtl="0" algn="l">
              <a:spcBef>
                <a:spcPts val="444"/>
              </a:spcBef>
              <a:spcAft>
                <a:spcPts val="0"/>
              </a:spcAft>
              <a:buClr>
                <a:schemeClr val="dk2"/>
              </a:buClr>
              <a:buSzPct val="100000"/>
              <a:buFont typeface="Arial"/>
              <a:buChar char="•"/>
            </a:pPr>
            <a:r>
              <a:rPr lang="en-US"/>
              <a:t>Java do-while loop is called an </a:t>
            </a:r>
            <a:r>
              <a:rPr b="1" lang="en-US"/>
              <a:t>exit control loop</a:t>
            </a:r>
            <a:r>
              <a:rPr lang="en-US"/>
              <a:t>. Therefore, unlike while loop and for loop, the do-while check the condition at the end of loop body.</a:t>
            </a:r>
            <a:endParaRPr/>
          </a:p>
          <a:p>
            <a:pPr indent="-342900" lvl="0" marL="342900" rtl="0" algn="l">
              <a:spcBef>
                <a:spcPts val="444"/>
              </a:spcBef>
              <a:spcAft>
                <a:spcPts val="0"/>
              </a:spcAft>
              <a:buClr>
                <a:schemeClr val="dk2"/>
              </a:buClr>
              <a:buSzPct val="100000"/>
              <a:buFont typeface="Arial"/>
              <a:buChar char="•"/>
            </a:pPr>
            <a:r>
              <a:rPr lang="en-US"/>
              <a:t> The Java </a:t>
            </a:r>
            <a:r>
              <a:rPr i="1" lang="en-US"/>
              <a:t>do-while loop</a:t>
            </a:r>
            <a:r>
              <a:rPr lang="en-US"/>
              <a:t> is executed at least once because condition is checked after loop body.</a:t>
            </a:r>
            <a:endParaRPr/>
          </a:p>
          <a:p>
            <a:pPr indent="0" lvl="0" marL="0" rtl="0" algn="l">
              <a:spcBef>
                <a:spcPts val="444"/>
              </a:spcBef>
              <a:spcAft>
                <a:spcPts val="0"/>
              </a:spcAft>
              <a:buClr>
                <a:schemeClr val="dk2"/>
              </a:buClr>
              <a:buSzPct val="100000"/>
              <a:buNone/>
            </a:pPr>
            <a:r>
              <a:rPr b="1" lang="en-US"/>
              <a:t>Syntax:</a:t>
            </a:r>
            <a:endParaRPr/>
          </a:p>
          <a:p>
            <a:pPr indent="0" lvl="0" marL="0" rtl="0" algn="l">
              <a:spcBef>
                <a:spcPts val="444"/>
              </a:spcBef>
              <a:spcAft>
                <a:spcPts val="0"/>
              </a:spcAft>
              <a:buClr>
                <a:srgbClr val="7030A0"/>
              </a:buClr>
              <a:buSzPct val="100000"/>
              <a:buNone/>
            </a:pPr>
            <a:r>
              <a:rPr b="1" lang="en-US">
                <a:solidFill>
                  <a:srgbClr val="7030A0"/>
                </a:solidFill>
              </a:rPr>
              <a:t>do</a:t>
            </a:r>
            <a:r>
              <a:rPr lang="en-US">
                <a:solidFill>
                  <a:srgbClr val="7030A0"/>
                </a:solidFill>
              </a:rPr>
              <a:t>{    </a:t>
            </a:r>
            <a:endParaRPr/>
          </a:p>
          <a:p>
            <a:pPr indent="0" lvl="0" marL="0" rtl="0" algn="l">
              <a:spcBef>
                <a:spcPts val="444"/>
              </a:spcBef>
              <a:spcAft>
                <a:spcPts val="0"/>
              </a:spcAft>
              <a:buClr>
                <a:srgbClr val="7030A0"/>
              </a:buClr>
              <a:buSzPct val="100000"/>
              <a:buNone/>
            </a:pPr>
            <a:r>
              <a:rPr lang="en-US">
                <a:solidFill>
                  <a:srgbClr val="7030A0"/>
                </a:solidFill>
              </a:rPr>
              <a:t>//code to be executed / loop body  </a:t>
            </a:r>
            <a:endParaRPr/>
          </a:p>
          <a:p>
            <a:pPr indent="0" lvl="0" marL="0" rtl="0" algn="l">
              <a:spcBef>
                <a:spcPts val="444"/>
              </a:spcBef>
              <a:spcAft>
                <a:spcPts val="0"/>
              </a:spcAft>
              <a:buClr>
                <a:srgbClr val="7030A0"/>
              </a:buClr>
              <a:buSzPct val="100000"/>
              <a:buNone/>
            </a:pPr>
            <a:r>
              <a:rPr lang="en-US">
                <a:solidFill>
                  <a:srgbClr val="7030A0"/>
                </a:solidFill>
              </a:rPr>
              <a:t>//update statement   </a:t>
            </a:r>
            <a:endParaRPr/>
          </a:p>
          <a:p>
            <a:pPr indent="0" lvl="0" marL="0" rtl="0" algn="l">
              <a:spcBef>
                <a:spcPts val="444"/>
              </a:spcBef>
              <a:spcAft>
                <a:spcPts val="0"/>
              </a:spcAft>
              <a:buClr>
                <a:srgbClr val="7030A0"/>
              </a:buClr>
              <a:buSzPct val="100000"/>
              <a:buNone/>
            </a:pPr>
            <a:r>
              <a:rPr lang="en-US">
                <a:solidFill>
                  <a:srgbClr val="7030A0"/>
                </a:solidFill>
              </a:rPr>
              <a:t>}</a:t>
            </a:r>
            <a:r>
              <a:rPr b="1" lang="en-US">
                <a:solidFill>
                  <a:srgbClr val="7030A0"/>
                </a:solidFill>
              </a:rPr>
              <a:t>while</a:t>
            </a:r>
            <a:r>
              <a:rPr lang="en-US">
                <a:solidFill>
                  <a:srgbClr val="7030A0"/>
                </a:solidFill>
              </a:rPr>
              <a:t> (condition);    </a:t>
            </a:r>
            <a:endParaRPr/>
          </a:p>
          <a:p>
            <a:pPr indent="0" lvl="0" marL="0" rtl="0" algn="l">
              <a:spcBef>
                <a:spcPts val="444"/>
              </a:spcBef>
              <a:spcAft>
                <a:spcPts val="0"/>
              </a:spcAft>
              <a:buClr>
                <a:schemeClr val="dk2"/>
              </a:buClr>
              <a:buSzPct val="100000"/>
              <a:buNone/>
            </a:pPr>
            <a:r>
              <a:t/>
            </a:r>
            <a:endParaRPr b="1">
              <a:solidFill>
                <a:schemeClr val="dk1"/>
              </a:solidFill>
            </a:endParaRPr>
          </a:p>
        </p:txBody>
      </p:sp>
      <p:cxnSp>
        <p:nvCxnSpPr>
          <p:cNvPr id="1317" name="Google Shape;1317;p11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18" name="Google Shape;1318;p11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19" name="Google Shape;1319;p11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20" name="Google Shape;1320;p113"/>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1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i="1" lang="en-US">
                <a:solidFill>
                  <a:srgbClr val="C00000"/>
                </a:solidFill>
              </a:rPr>
              <a:t>do-while loop</a:t>
            </a:r>
            <a:endParaRPr b="1">
              <a:solidFill>
                <a:srgbClr val="C00000"/>
              </a:solidFill>
            </a:endParaRPr>
          </a:p>
          <a:p>
            <a:pPr indent="0" lvl="0" marL="0" rtl="0" algn="l">
              <a:spcBef>
                <a:spcPts val="480"/>
              </a:spcBef>
              <a:spcAft>
                <a:spcPts val="0"/>
              </a:spcAft>
              <a:buClr>
                <a:schemeClr val="dk2"/>
              </a:buClr>
              <a:buSzPts val="2400"/>
              <a:buNone/>
            </a:pPr>
            <a:r>
              <a:t/>
            </a:r>
            <a:endParaRPr b="1">
              <a:solidFill>
                <a:schemeClr val="dk1"/>
              </a:solidFill>
            </a:endParaRPr>
          </a:p>
        </p:txBody>
      </p:sp>
      <p:cxnSp>
        <p:nvCxnSpPr>
          <p:cNvPr id="1326" name="Google Shape;1326;p11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27" name="Google Shape;1327;p11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28" name="Google Shape;1328;p11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29" name="Google Shape;1329;p114"/>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flowchart of do while loop in java" id="1330" name="Google Shape;1330;p114"/>
          <p:cNvPicPr preferRelativeResize="0"/>
          <p:nvPr/>
        </p:nvPicPr>
        <p:blipFill rotWithShape="1">
          <a:blip r:embed="rId4">
            <a:alphaModFix/>
          </a:blip>
          <a:srcRect b="0" l="0" r="0" t="0"/>
          <a:stretch/>
        </p:blipFill>
        <p:spPr>
          <a:xfrm>
            <a:off x="405780" y="1124744"/>
            <a:ext cx="3086100" cy="4095750"/>
          </a:xfrm>
          <a:prstGeom prst="rect">
            <a:avLst/>
          </a:prstGeom>
          <a:noFill/>
          <a:ln>
            <a:noFill/>
          </a:ln>
        </p:spPr>
      </p:pic>
      <p:sp>
        <p:nvSpPr>
          <p:cNvPr id="1331" name="Google Shape;1331;p114"/>
          <p:cNvSpPr/>
          <p:nvPr/>
        </p:nvSpPr>
        <p:spPr>
          <a:xfrm>
            <a:off x="3491880" y="846416"/>
            <a:ext cx="4974186"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public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class</a:t>
            </a:r>
            <a:r>
              <a:rPr lang="en-US" sz="2400">
                <a:solidFill>
                  <a:schemeClr val="dk1"/>
                </a:solidFill>
                <a:latin typeface="Calibri"/>
                <a:ea typeface="Calibri"/>
                <a:cs typeface="Calibri"/>
                <a:sym typeface="Calibri"/>
              </a:rPr>
              <a:t> DoWhileExample {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public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static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void</a:t>
            </a:r>
            <a:r>
              <a:rPr lang="en-US" sz="2400">
                <a:solidFill>
                  <a:schemeClr val="dk1"/>
                </a:solidFill>
                <a:latin typeface="Calibri"/>
                <a:ea typeface="Calibri"/>
                <a:cs typeface="Calibri"/>
                <a:sym typeface="Calibri"/>
              </a:rPr>
              <a:t> main(String[] args)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int</a:t>
            </a:r>
            <a:r>
              <a:rPr lang="en-US" sz="2400">
                <a:solidFill>
                  <a:schemeClr val="dk1"/>
                </a:solidFill>
                <a:latin typeface="Calibri"/>
                <a:ea typeface="Calibri"/>
                <a:cs typeface="Calibri"/>
                <a:sym typeface="Calibri"/>
              </a:rPr>
              <a:t> i=1;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do</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System.out.println(i);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while</a:t>
            </a:r>
            <a:r>
              <a:rPr lang="en-US" sz="2400">
                <a:solidFill>
                  <a:schemeClr val="dk1"/>
                </a:solidFill>
                <a:latin typeface="Calibri"/>
                <a:ea typeface="Calibri"/>
                <a:cs typeface="Calibri"/>
                <a:sym typeface="Calibri"/>
              </a:rPr>
              <a:t>(i&lt;=10);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15"/>
          <p:cNvSpPr txBox="1"/>
          <p:nvPr>
            <p:ph idx="1" type="body"/>
          </p:nvPr>
        </p:nvSpPr>
        <p:spPr>
          <a:xfrm>
            <a:off x="484018" y="511274"/>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600"/>
              <a:buNone/>
            </a:pPr>
            <a:r>
              <a:rPr b="1" lang="en-US" sz="2600">
                <a:solidFill>
                  <a:srgbClr val="C00000"/>
                </a:solidFill>
              </a:rPr>
              <a:t>Java Simple for Loop</a:t>
            </a:r>
            <a:endParaRPr/>
          </a:p>
          <a:p>
            <a:pPr indent="0" lvl="0" marL="0" rtl="0" algn="l">
              <a:spcBef>
                <a:spcPts val="480"/>
              </a:spcBef>
              <a:spcAft>
                <a:spcPts val="0"/>
              </a:spcAft>
              <a:buClr>
                <a:schemeClr val="dk1"/>
              </a:buClr>
              <a:buSzPts val="2400"/>
              <a:buNone/>
            </a:pPr>
            <a:r>
              <a:rPr lang="en-US">
                <a:solidFill>
                  <a:schemeClr val="dk1"/>
                </a:solidFill>
              </a:rPr>
              <a:t>A simple for loop is the same as </a:t>
            </a:r>
            <a:r>
              <a:rPr lang="en-US" u="sng">
                <a:solidFill>
                  <a:schemeClr val="dk1"/>
                </a:solidFill>
                <a:hlinkClick r:id="rId3">
                  <a:extLst>
                    <a:ext uri="{A12FA001-AC4F-418D-AE19-62706E023703}">
                      <ahyp:hlinkClr val="tx"/>
                    </a:ext>
                  </a:extLst>
                </a:hlinkClick>
              </a:rPr>
              <a:t>C</a:t>
            </a:r>
            <a:r>
              <a:rPr lang="en-US">
                <a:solidFill>
                  <a:schemeClr val="dk1"/>
                </a:solidFill>
              </a:rPr>
              <a:t>/</a:t>
            </a:r>
            <a:r>
              <a:rPr lang="en-US" u="sng">
                <a:solidFill>
                  <a:schemeClr val="dk1"/>
                </a:solidFill>
                <a:hlinkClick r:id="rId4">
                  <a:extLst>
                    <a:ext uri="{A12FA001-AC4F-418D-AE19-62706E023703}">
                      <ahyp:hlinkClr val="tx"/>
                    </a:ext>
                  </a:extLst>
                </a:hlinkClick>
              </a:rPr>
              <a:t>C++</a:t>
            </a:r>
            <a:r>
              <a:rPr lang="en-US">
                <a:solidFill>
                  <a:schemeClr val="dk1"/>
                </a:solidFill>
              </a:rPr>
              <a:t>. We can initialize the </a:t>
            </a:r>
            <a:r>
              <a:rPr lang="en-US" u="sng">
                <a:solidFill>
                  <a:schemeClr val="dk1"/>
                </a:solidFill>
                <a:hlinkClick r:id="rId5">
                  <a:extLst>
                    <a:ext uri="{A12FA001-AC4F-418D-AE19-62706E023703}">
                      <ahyp:hlinkClr val="tx"/>
                    </a:ext>
                  </a:extLst>
                </a:hlinkClick>
              </a:rPr>
              <a:t>variable</a:t>
            </a:r>
            <a:r>
              <a:rPr lang="en-US">
                <a:solidFill>
                  <a:schemeClr val="dk1"/>
                </a:solidFill>
              </a:rPr>
              <a:t>, check condition and increment/decrement value. It consists of four parts:</a:t>
            </a:r>
            <a:endParaRPr/>
          </a:p>
          <a:p>
            <a:pPr indent="0" lvl="0" marL="0" rtl="0" algn="l">
              <a:spcBef>
                <a:spcPts val="480"/>
              </a:spcBef>
              <a:spcAft>
                <a:spcPts val="0"/>
              </a:spcAft>
              <a:buClr>
                <a:schemeClr val="dk1"/>
              </a:buClr>
              <a:buSzPts val="2400"/>
              <a:buNone/>
            </a:pPr>
            <a:r>
              <a:rPr b="1" lang="en-US">
                <a:solidFill>
                  <a:schemeClr val="dk1"/>
                </a:solidFill>
              </a:rPr>
              <a:t>Initialization</a:t>
            </a:r>
            <a:r>
              <a:rPr lang="en-US">
                <a:solidFill>
                  <a:schemeClr val="dk1"/>
                </a:solidFill>
              </a:rPr>
              <a:t>: </a:t>
            </a:r>
            <a:r>
              <a:rPr lang="en-US">
                <a:solidFill>
                  <a:srgbClr val="7030A0"/>
                </a:solidFill>
              </a:rPr>
              <a:t>It is the initial condition which is executed once when the loop starts</a:t>
            </a:r>
            <a:r>
              <a:rPr lang="en-US">
                <a:solidFill>
                  <a:schemeClr val="dk1"/>
                </a:solidFill>
              </a:rPr>
              <a:t>. Here, we can initialize the variable, or we can use an already initialized variable. It is an optional condition.</a:t>
            </a:r>
            <a:endParaRPr/>
          </a:p>
          <a:p>
            <a:pPr indent="0" lvl="0" marL="0" rtl="0" algn="l">
              <a:spcBef>
                <a:spcPts val="480"/>
              </a:spcBef>
              <a:spcAft>
                <a:spcPts val="0"/>
              </a:spcAft>
              <a:buClr>
                <a:schemeClr val="dk1"/>
              </a:buClr>
              <a:buSzPts val="2400"/>
              <a:buNone/>
            </a:pPr>
            <a:r>
              <a:rPr b="1" lang="en-US">
                <a:solidFill>
                  <a:schemeClr val="dk1"/>
                </a:solidFill>
              </a:rPr>
              <a:t>Condition</a:t>
            </a:r>
            <a:r>
              <a:rPr lang="en-US">
                <a:solidFill>
                  <a:srgbClr val="7030A0"/>
                </a:solidFill>
              </a:rPr>
              <a:t>: It is the second condition which is executed each time to test the condition of the loop</a:t>
            </a:r>
            <a:r>
              <a:rPr lang="en-US">
                <a:solidFill>
                  <a:schemeClr val="dk1"/>
                </a:solidFill>
              </a:rPr>
              <a:t>. It continues execution until the condition is false. It must return boolean value either true or false. It is an optional condition.</a:t>
            </a:r>
            <a:endParaRPr/>
          </a:p>
          <a:p>
            <a:pPr indent="0" lvl="0" marL="0" rtl="0" algn="l">
              <a:spcBef>
                <a:spcPts val="480"/>
              </a:spcBef>
              <a:spcAft>
                <a:spcPts val="0"/>
              </a:spcAft>
              <a:buClr>
                <a:schemeClr val="dk2"/>
              </a:buClr>
              <a:buSzPts val="2400"/>
              <a:buNone/>
            </a:pPr>
            <a:r>
              <a:t/>
            </a:r>
            <a:endParaRPr b="1">
              <a:solidFill>
                <a:schemeClr val="dk1"/>
              </a:solidFill>
            </a:endParaRPr>
          </a:p>
        </p:txBody>
      </p:sp>
      <p:cxnSp>
        <p:nvCxnSpPr>
          <p:cNvPr id="1337" name="Google Shape;1337;p11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38" name="Google Shape;1338;p11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39" name="Google Shape;1339;p11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40" name="Google Shape;1340;p115"/>
          <p:cNvPicPr preferRelativeResize="0"/>
          <p:nvPr/>
        </p:nvPicPr>
        <p:blipFill rotWithShape="1">
          <a:blip r:embed="rId6">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1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600"/>
              <a:buNone/>
            </a:pPr>
            <a:r>
              <a:rPr b="1" lang="en-US" sz="2600">
                <a:solidFill>
                  <a:srgbClr val="C00000"/>
                </a:solidFill>
              </a:rPr>
              <a:t>Java Simple for Loop</a:t>
            </a:r>
            <a:endParaRPr/>
          </a:p>
          <a:p>
            <a:pPr indent="0" lvl="0" marL="0" rtl="0" algn="l">
              <a:spcBef>
                <a:spcPts val="480"/>
              </a:spcBef>
              <a:spcAft>
                <a:spcPts val="0"/>
              </a:spcAft>
              <a:buClr>
                <a:schemeClr val="dk1"/>
              </a:buClr>
              <a:buSzPts val="2400"/>
              <a:buNone/>
            </a:pPr>
            <a:r>
              <a:rPr b="1" lang="en-US">
                <a:solidFill>
                  <a:schemeClr val="dk1"/>
                </a:solidFill>
              </a:rPr>
              <a:t>Increment/Decrement</a:t>
            </a:r>
            <a:r>
              <a:rPr lang="en-US">
                <a:solidFill>
                  <a:schemeClr val="dk1"/>
                </a:solidFill>
              </a:rPr>
              <a:t>: It increments or decrements the variable value. It is an optional condition.</a:t>
            </a:r>
            <a:endParaRPr/>
          </a:p>
          <a:p>
            <a:pPr indent="0" lvl="0" marL="0" rtl="0" algn="l">
              <a:spcBef>
                <a:spcPts val="480"/>
              </a:spcBef>
              <a:spcAft>
                <a:spcPts val="0"/>
              </a:spcAft>
              <a:buClr>
                <a:schemeClr val="dk1"/>
              </a:buClr>
              <a:buSzPts val="2400"/>
              <a:buNone/>
            </a:pPr>
            <a:r>
              <a:rPr b="1" lang="en-US">
                <a:solidFill>
                  <a:schemeClr val="dk1"/>
                </a:solidFill>
              </a:rPr>
              <a:t>Statement</a:t>
            </a:r>
            <a:r>
              <a:rPr lang="en-US">
                <a:solidFill>
                  <a:schemeClr val="dk1"/>
                </a:solidFill>
              </a:rPr>
              <a:t>: The statement of the loop is executed each time until the second condition is false.</a:t>
            </a:r>
            <a:endParaRPr/>
          </a:p>
          <a:p>
            <a:pPr indent="0" lvl="0" marL="0" rtl="0" algn="l">
              <a:spcBef>
                <a:spcPts val="480"/>
              </a:spcBef>
              <a:spcAft>
                <a:spcPts val="0"/>
              </a:spcAft>
              <a:buClr>
                <a:schemeClr val="dk1"/>
              </a:buClr>
              <a:buSzPts val="2400"/>
              <a:buNone/>
            </a:pPr>
            <a:r>
              <a:rPr b="1" lang="en-US">
                <a:solidFill>
                  <a:schemeClr val="dk1"/>
                </a:solidFill>
              </a:rPr>
              <a:t>Syntax:</a:t>
            </a:r>
            <a:endParaRPr>
              <a:solidFill>
                <a:schemeClr val="dk1"/>
              </a:solidFill>
            </a:endParaRPr>
          </a:p>
          <a:p>
            <a:pPr indent="0" lvl="0" marL="0" rtl="0" algn="l">
              <a:spcBef>
                <a:spcPts val="480"/>
              </a:spcBef>
              <a:spcAft>
                <a:spcPts val="0"/>
              </a:spcAft>
              <a:buClr>
                <a:srgbClr val="7030A0"/>
              </a:buClr>
              <a:buSzPts val="2400"/>
              <a:buNone/>
            </a:pPr>
            <a:r>
              <a:rPr b="1" lang="en-US">
                <a:solidFill>
                  <a:srgbClr val="7030A0"/>
                </a:solidFill>
              </a:rPr>
              <a:t>for</a:t>
            </a:r>
            <a:r>
              <a:rPr lang="en-US">
                <a:solidFill>
                  <a:srgbClr val="7030A0"/>
                </a:solidFill>
              </a:rPr>
              <a:t>(initialization; condition; increment/decrement){    </a:t>
            </a:r>
            <a:endParaRPr/>
          </a:p>
          <a:p>
            <a:pPr indent="0" lvl="0" marL="0" rtl="0" algn="l">
              <a:spcBef>
                <a:spcPts val="480"/>
              </a:spcBef>
              <a:spcAft>
                <a:spcPts val="0"/>
              </a:spcAft>
              <a:buClr>
                <a:srgbClr val="7030A0"/>
              </a:buClr>
              <a:buSzPts val="2400"/>
              <a:buNone/>
            </a:pPr>
            <a:r>
              <a:rPr lang="en-US">
                <a:solidFill>
                  <a:srgbClr val="7030A0"/>
                </a:solidFill>
              </a:rPr>
              <a:t>//statement or code to be executed    }  </a:t>
            </a:r>
            <a:r>
              <a:rPr lang="en-US"/>
              <a:t>  </a:t>
            </a:r>
            <a:endParaRPr/>
          </a:p>
          <a:p>
            <a:pPr indent="0" lvl="0" marL="0" rtl="0" algn="l">
              <a:spcBef>
                <a:spcPts val="480"/>
              </a:spcBef>
              <a:spcAft>
                <a:spcPts val="0"/>
              </a:spcAft>
              <a:buClr>
                <a:schemeClr val="dk2"/>
              </a:buClr>
              <a:buSzPts val="2400"/>
              <a:buNone/>
            </a:pPr>
            <a:r>
              <a:t/>
            </a:r>
            <a:endParaRPr b="1">
              <a:solidFill>
                <a:schemeClr val="dk1"/>
              </a:solidFill>
            </a:endParaRPr>
          </a:p>
        </p:txBody>
      </p:sp>
      <p:cxnSp>
        <p:nvCxnSpPr>
          <p:cNvPr id="1346" name="Google Shape;1346;p11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47" name="Google Shape;1347;p11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48" name="Google Shape;1348;p11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49" name="Google Shape;1349;p116"/>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1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lang="en-US"/>
              <a:t>//Java Program to demonstrate the example of for loop  </a:t>
            </a:r>
            <a:endParaRPr/>
          </a:p>
          <a:p>
            <a:pPr indent="0" lvl="0" marL="0" rtl="0" algn="l">
              <a:spcBef>
                <a:spcPts val="480"/>
              </a:spcBef>
              <a:spcAft>
                <a:spcPts val="0"/>
              </a:spcAft>
              <a:buClr>
                <a:schemeClr val="dk2"/>
              </a:buClr>
              <a:buSzPts val="2400"/>
              <a:buNone/>
            </a:pPr>
            <a:r>
              <a:rPr lang="en-US"/>
              <a:t>//which prints table of 1  </a:t>
            </a:r>
            <a:endParaRPr/>
          </a:p>
          <a:p>
            <a:pPr indent="0" lvl="0" marL="0" rtl="0" algn="l">
              <a:spcBef>
                <a:spcPts val="480"/>
              </a:spcBef>
              <a:spcAft>
                <a:spcPts val="0"/>
              </a:spcAft>
              <a:buClr>
                <a:schemeClr val="dk2"/>
              </a:buClr>
              <a:buSzPts val="2400"/>
              <a:buNone/>
            </a:pPr>
            <a:r>
              <a:rPr b="1" lang="en-US"/>
              <a:t>public</a:t>
            </a:r>
            <a:r>
              <a:rPr lang="en-US"/>
              <a:t> </a:t>
            </a:r>
            <a:r>
              <a:rPr b="1" lang="en-US"/>
              <a:t>class</a:t>
            </a:r>
            <a:r>
              <a:rPr lang="en-US"/>
              <a:t> ForExample {  </a:t>
            </a:r>
            <a:endParaRPr/>
          </a:p>
          <a:p>
            <a:pPr indent="0" lvl="0" marL="0" rtl="0" algn="l">
              <a:spcBef>
                <a:spcPts val="480"/>
              </a:spcBef>
              <a:spcAft>
                <a:spcPts val="0"/>
              </a:spcAft>
              <a:buClr>
                <a:schemeClr val="dk2"/>
              </a:buClr>
              <a:buSzPts val="2400"/>
              <a:buNone/>
            </a:pPr>
            <a:r>
              <a:rPr b="1" lang="en-US"/>
              <a:t>public</a:t>
            </a:r>
            <a:r>
              <a:rPr lang="en-US"/>
              <a:t> </a:t>
            </a:r>
            <a:r>
              <a:rPr b="1" lang="en-US"/>
              <a:t>static</a:t>
            </a:r>
            <a:r>
              <a:rPr lang="en-US"/>
              <a:t> </a:t>
            </a:r>
            <a:r>
              <a:rPr b="1" lang="en-US"/>
              <a:t>void</a:t>
            </a:r>
            <a:r>
              <a:rPr lang="en-US"/>
              <a:t> main(String[] args)</a:t>
            </a:r>
            <a:endParaRPr/>
          </a:p>
          <a:p>
            <a:pPr indent="0" lvl="0" marL="0" rtl="0" algn="l">
              <a:spcBef>
                <a:spcPts val="480"/>
              </a:spcBef>
              <a:spcAft>
                <a:spcPts val="0"/>
              </a:spcAft>
              <a:buClr>
                <a:schemeClr val="dk2"/>
              </a:buClr>
              <a:buSzPts val="2400"/>
              <a:buNone/>
            </a:pPr>
            <a:r>
              <a:rPr lang="en-US"/>
              <a:t> {  </a:t>
            </a:r>
            <a:endParaRPr/>
          </a:p>
          <a:p>
            <a:pPr indent="0" lvl="0" marL="0" rtl="0" algn="l">
              <a:spcBef>
                <a:spcPts val="480"/>
              </a:spcBef>
              <a:spcAft>
                <a:spcPts val="0"/>
              </a:spcAft>
              <a:buClr>
                <a:schemeClr val="dk2"/>
              </a:buClr>
              <a:buSzPts val="2400"/>
              <a:buNone/>
            </a:pPr>
            <a:r>
              <a:rPr lang="en-US"/>
              <a:t>    //Code of Java for loop  </a:t>
            </a:r>
            <a:endParaRPr/>
          </a:p>
          <a:p>
            <a:pPr indent="0" lvl="0" marL="0" rtl="0" algn="l">
              <a:spcBef>
                <a:spcPts val="480"/>
              </a:spcBef>
              <a:spcAft>
                <a:spcPts val="0"/>
              </a:spcAft>
              <a:buClr>
                <a:schemeClr val="dk2"/>
              </a:buClr>
              <a:buSzPts val="2400"/>
              <a:buNone/>
            </a:pPr>
            <a:r>
              <a:rPr lang="en-US"/>
              <a:t>    </a:t>
            </a:r>
            <a:r>
              <a:rPr b="1" lang="en-US"/>
              <a:t>for</a:t>
            </a:r>
            <a:r>
              <a:rPr lang="en-US"/>
              <a:t>(</a:t>
            </a:r>
            <a:r>
              <a:rPr b="1" lang="en-US"/>
              <a:t>int</a:t>
            </a:r>
            <a:r>
              <a:rPr lang="en-US"/>
              <a:t> i=1;i&lt;=10;i++){  </a:t>
            </a:r>
            <a:endParaRPr/>
          </a:p>
          <a:p>
            <a:pPr indent="0" lvl="0" marL="0" rtl="0" algn="l">
              <a:spcBef>
                <a:spcPts val="480"/>
              </a:spcBef>
              <a:spcAft>
                <a:spcPts val="0"/>
              </a:spcAft>
              <a:buClr>
                <a:schemeClr val="dk2"/>
              </a:buClr>
              <a:buSzPts val="2400"/>
              <a:buNone/>
            </a:pPr>
            <a:r>
              <a:rPr lang="en-US"/>
              <a:t>        System.out.println(i);  </a:t>
            </a:r>
            <a:endParaRPr/>
          </a:p>
          <a:p>
            <a:pPr indent="0" lvl="0" marL="0" rtl="0" algn="l">
              <a:spcBef>
                <a:spcPts val="480"/>
              </a:spcBef>
              <a:spcAft>
                <a:spcPts val="0"/>
              </a:spcAft>
              <a:buClr>
                <a:schemeClr val="dk2"/>
              </a:buClr>
              <a:buSzPts val="2400"/>
              <a:buNone/>
            </a:pPr>
            <a:r>
              <a:rPr lang="en-US"/>
              <a:t>    }  </a:t>
            </a:r>
            <a:endParaRPr/>
          </a:p>
          <a:p>
            <a:pPr indent="0" lvl="0" marL="0" rtl="0" algn="l">
              <a:spcBef>
                <a:spcPts val="480"/>
              </a:spcBef>
              <a:spcAft>
                <a:spcPts val="0"/>
              </a:spcAft>
              <a:buClr>
                <a:schemeClr val="dk2"/>
              </a:buClr>
              <a:buSzPts val="2400"/>
              <a:buNone/>
            </a:pPr>
            <a:r>
              <a:rPr lang="en-US"/>
              <a:t>}  </a:t>
            </a:r>
            <a:endParaRPr/>
          </a:p>
          <a:p>
            <a:pPr indent="0" lvl="0" marL="0" rtl="0" algn="l">
              <a:spcBef>
                <a:spcPts val="480"/>
              </a:spcBef>
              <a:spcAft>
                <a:spcPts val="0"/>
              </a:spcAft>
              <a:buClr>
                <a:schemeClr val="dk2"/>
              </a:buClr>
              <a:buSzPts val="2400"/>
              <a:buNone/>
            </a:pPr>
            <a:r>
              <a:rPr lang="en-US"/>
              <a:t>}  </a:t>
            </a:r>
            <a:endParaRPr/>
          </a:p>
          <a:p>
            <a:pPr indent="0" lvl="0" marL="0" rtl="0" algn="l">
              <a:spcBef>
                <a:spcPts val="480"/>
              </a:spcBef>
              <a:spcAft>
                <a:spcPts val="0"/>
              </a:spcAft>
              <a:buClr>
                <a:schemeClr val="dk2"/>
              </a:buClr>
              <a:buSzPts val="2400"/>
              <a:buNone/>
            </a:pPr>
            <a:r>
              <a:t/>
            </a:r>
            <a:endParaRPr b="1">
              <a:solidFill>
                <a:schemeClr val="dk1"/>
              </a:solidFill>
            </a:endParaRPr>
          </a:p>
        </p:txBody>
      </p:sp>
      <p:cxnSp>
        <p:nvCxnSpPr>
          <p:cNvPr id="1355" name="Google Shape;1355;p11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56" name="Google Shape;1356;p11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57" name="Google Shape;1357;p11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58" name="Google Shape;1358;p117"/>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for loop in java flowchart" id="1359" name="Google Shape;1359;p117"/>
          <p:cNvPicPr preferRelativeResize="0"/>
          <p:nvPr/>
        </p:nvPicPr>
        <p:blipFill rotWithShape="1">
          <a:blip r:embed="rId4">
            <a:alphaModFix/>
          </a:blip>
          <a:srcRect b="0" l="0" r="0" t="0"/>
          <a:stretch/>
        </p:blipFill>
        <p:spPr>
          <a:xfrm>
            <a:off x="5292638" y="1124744"/>
            <a:ext cx="3167236" cy="4736859"/>
          </a:xfrm>
          <a:prstGeom prst="rect">
            <a:avLst/>
          </a:prstGeom>
          <a:noFill/>
          <a:ln>
            <a:noFill/>
          </a:ln>
        </p:spPr>
      </p:pic>
    </p:spTree>
  </p:cSld>
  <p:clrMapOvr>
    <a:masterClrMapping/>
  </p:clrMapOvr>
  <p:transition>
    <p:fade/>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cxnSp>
        <p:nvCxnSpPr>
          <p:cNvPr id="1364" name="Google Shape;1364;p11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65" name="Google Shape;1365;p11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66" name="Google Shape;1366;p11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67" name="Google Shape;1367;p118"/>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368" name="Google Shape;1368;p118"/>
          <p:cNvSpPr/>
          <p:nvPr/>
        </p:nvSpPr>
        <p:spPr>
          <a:xfrm>
            <a:off x="539552" y="575216"/>
            <a:ext cx="45720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PyramidExample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i=1;i&lt;=5;i++){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j=1;j&lt;=i;j++){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System.out.print("*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System.out.println();//new line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369" name="Google Shape;1369;p118"/>
          <p:cNvPicPr preferRelativeResize="0"/>
          <p:nvPr/>
        </p:nvPicPr>
        <p:blipFill rotWithShape="1">
          <a:blip r:embed="rId4">
            <a:alphaModFix/>
          </a:blip>
          <a:srcRect b="0" l="0" r="0" t="0"/>
          <a:stretch/>
        </p:blipFill>
        <p:spPr>
          <a:xfrm>
            <a:off x="6271418" y="692696"/>
            <a:ext cx="1209675" cy="1619250"/>
          </a:xfrm>
          <a:prstGeom prst="rect">
            <a:avLst/>
          </a:prstGeom>
          <a:noFill/>
          <a:ln>
            <a:noFill/>
          </a:ln>
        </p:spPr>
      </p:pic>
      <p:sp>
        <p:nvSpPr>
          <p:cNvPr id="1370" name="Google Shape;1370;p118"/>
          <p:cNvSpPr/>
          <p:nvPr/>
        </p:nvSpPr>
        <p:spPr>
          <a:xfrm>
            <a:off x="462247" y="3546800"/>
            <a:ext cx="4572000"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PyramidExample2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term=6;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i=1;i&lt;=term;i++){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j=term;j&gt;=i;j--){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System.out.print("*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System.out.println();//new line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371" name="Google Shape;1371;p118"/>
          <p:cNvPicPr preferRelativeResize="0"/>
          <p:nvPr/>
        </p:nvPicPr>
        <p:blipFill rotWithShape="1">
          <a:blip r:embed="rId5">
            <a:alphaModFix/>
          </a:blip>
          <a:srcRect b="0" l="0" r="0" t="0"/>
          <a:stretch/>
        </p:blipFill>
        <p:spPr>
          <a:xfrm>
            <a:off x="6314961" y="3717032"/>
            <a:ext cx="1266825" cy="1905000"/>
          </a:xfrm>
          <a:prstGeom prst="rect">
            <a:avLst/>
          </a:prstGeom>
          <a:noFill/>
          <a:ln>
            <a:noFill/>
          </a:ln>
        </p:spPr>
      </p:pic>
    </p:spTree>
  </p:cSld>
  <p:clrMapOvr>
    <a:masterClrMapping/>
  </p:clrMapOvr>
  <p:transition>
    <p:fade/>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cxnSp>
        <p:nvCxnSpPr>
          <p:cNvPr id="1376" name="Google Shape;1376;p11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77" name="Google Shape;1377;p11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78" name="Google Shape;1378;p11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79" name="Google Shape;1379;p119"/>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380" name="Google Shape;1380;p119"/>
          <p:cNvSpPr/>
          <p:nvPr/>
        </p:nvSpPr>
        <p:spPr>
          <a:xfrm>
            <a:off x="557582" y="548680"/>
            <a:ext cx="7638347" cy="33547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for-each Loop</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The for-each loop is used to traverse array or collection in Java. It is easier to use than simple for loop because we don't need to increment value and use subscript notation.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It works on the basis of elements and not the index. It returns element one by one in the defined variable.</a:t>
            </a:r>
            <a:endParaRPr/>
          </a:p>
          <a:p>
            <a:pPr indent="0" lvl="0" marL="0" marR="0" rtl="0" algn="l">
              <a:spcBef>
                <a:spcPts val="0"/>
              </a:spcBef>
              <a:spcAft>
                <a:spcPts val="0"/>
              </a:spcAft>
              <a:buNone/>
            </a:pPr>
            <a:r>
              <a:rPr b="1" lang="en-US" sz="2000">
                <a:solidFill>
                  <a:srgbClr val="7030A0"/>
                </a:solidFill>
                <a:latin typeface="Calibri"/>
                <a:ea typeface="Calibri"/>
                <a:cs typeface="Calibri"/>
                <a:sym typeface="Calibri"/>
              </a:rPr>
              <a:t>Syntax:</a:t>
            </a:r>
            <a:endParaRPr sz="2000">
              <a:solidFill>
                <a:srgbClr val="7030A0"/>
              </a:solidFill>
              <a:latin typeface="Calibri"/>
              <a:ea typeface="Calibri"/>
              <a:cs typeface="Calibri"/>
              <a:sym typeface="Calibri"/>
            </a:endParaRPr>
          </a:p>
          <a:p>
            <a:pPr indent="0" lvl="0" marL="0" marR="0" rtl="0" algn="l">
              <a:spcBef>
                <a:spcPts val="0"/>
              </a:spcBef>
              <a:spcAft>
                <a:spcPts val="0"/>
              </a:spcAft>
              <a:buNone/>
            </a:pPr>
            <a:r>
              <a:rPr b="1" lang="en-US" sz="2000">
                <a:solidFill>
                  <a:srgbClr val="7030A0"/>
                </a:solidFill>
                <a:latin typeface="Calibri"/>
                <a:ea typeface="Calibri"/>
                <a:cs typeface="Calibri"/>
                <a:sym typeface="Calibri"/>
              </a:rPr>
              <a:t>for</a:t>
            </a:r>
            <a:r>
              <a:rPr lang="en-US" sz="2000">
                <a:solidFill>
                  <a:srgbClr val="7030A0"/>
                </a:solidFill>
                <a:latin typeface="Calibri"/>
                <a:ea typeface="Calibri"/>
                <a:cs typeface="Calibri"/>
                <a:sym typeface="Calibri"/>
              </a:rPr>
              <a:t>(data_type variable : array_name){    </a:t>
            </a:r>
            <a:endParaRPr/>
          </a:p>
          <a:p>
            <a:pPr indent="0" lvl="0" marL="0" marR="0" rtl="0" algn="l">
              <a:spcBef>
                <a:spcPts val="0"/>
              </a:spcBef>
              <a:spcAft>
                <a:spcPts val="0"/>
              </a:spcAft>
              <a:buNone/>
            </a:pPr>
            <a:r>
              <a:rPr lang="en-US" sz="2000">
                <a:solidFill>
                  <a:srgbClr val="7030A0"/>
                </a:solidFill>
                <a:latin typeface="Calibri"/>
                <a:ea typeface="Calibri"/>
                <a:cs typeface="Calibri"/>
                <a:sym typeface="Calibri"/>
              </a:rPr>
              <a:t>//code to be executed    </a:t>
            </a:r>
            <a:endParaRPr/>
          </a:p>
          <a:p>
            <a:pPr indent="0" lvl="0" marL="0" marR="0" rtl="0" algn="l">
              <a:spcBef>
                <a:spcPts val="0"/>
              </a:spcBef>
              <a:spcAft>
                <a:spcPts val="0"/>
              </a:spcAft>
              <a:buNone/>
            </a:pPr>
            <a:r>
              <a:rPr lang="en-US" sz="2000">
                <a:solidFill>
                  <a:srgbClr val="7030A0"/>
                </a:solidFill>
                <a:latin typeface="Calibri"/>
                <a:ea typeface="Calibri"/>
                <a:cs typeface="Calibri"/>
                <a:sym typeface="Calibri"/>
              </a:rPr>
              <a:t>}    </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800"/>
              <a:buNone/>
            </a:pPr>
            <a:r>
              <a:rPr b="1" lang="en-US" sz="3800">
                <a:solidFill>
                  <a:srgbClr val="C00000"/>
                </a:solidFill>
              </a:rPr>
              <a:t>History of Java</a:t>
            </a:r>
            <a:endParaRPr/>
          </a:p>
          <a:p>
            <a:pPr indent="0" lvl="0" marL="0" rtl="0" algn="just">
              <a:spcBef>
                <a:spcPts val="380"/>
              </a:spcBef>
              <a:spcAft>
                <a:spcPts val="0"/>
              </a:spcAft>
              <a:buClr>
                <a:schemeClr val="dk2"/>
              </a:buClr>
              <a:buSzPts val="1900"/>
              <a:buNone/>
            </a:pPr>
            <a:r>
              <a:rPr lang="en-US" sz="1900"/>
              <a:t>Why Java was named as "Oak"?</a:t>
            </a:r>
            <a:endParaRPr/>
          </a:p>
          <a:p>
            <a:pPr indent="0" lvl="0" marL="0" rtl="0" algn="just">
              <a:spcBef>
                <a:spcPts val="380"/>
              </a:spcBef>
              <a:spcAft>
                <a:spcPts val="0"/>
              </a:spcAft>
              <a:buClr>
                <a:schemeClr val="dk2"/>
              </a:buClr>
              <a:buSzPts val="1900"/>
              <a:buNone/>
            </a:pPr>
            <a:r>
              <a:rPr b="1" lang="en-US" sz="1900"/>
              <a:t>Why Oak?</a:t>
            </a:r>
            <a:r>
              <a:rPr lang="en-US" sz="1900"/>
              <a:t> Oak is a symbol of strength and chosen as a national tree of many countries like the U.S.A., France, Germany, Romania, etc.</a:t>
            </a:r>
            <a:endParaRPr/>
          </a:p>
          <a:p>
            <a:pPr indent="0" lvl="0" marL="0" rtl="0" algn="just">
              <a:spcBef>
                <a:spcPts val="380"/>
              </a:spcBef>
              <a:spcAft>
                <a:spcPts val="0"/>
              </a:spcAft>
              <a:buClr>
                <a:schemeClr val="dk2"/>
              </a:buClr>
              <a:buSzPts val="1900"/>
              <a:buNone/>
            </a:pPr>
            <a:r>
              <a:rPr lang="en-US" sz="1900"/>
              <a:t> In 1995, Oak was renamed as </a:t>
            </a:r>
            <a:r>
              <a:rPr b="1" lang="en-US" sz="1900"/>
              <a:t>"Java"</a:t>
            </a:r>
            <a:r>
              <a:rPr lang="en-US" sz="1900"/>
              <a:t> because it was already a trademark by Oak Technologies.</a:t>
            </a:r>
            <a:endParaRPr/>
          </a:p>
          <a:p>
            <a:pPr indent="0" lvl="0" marL="0" rtl="0" algn="just">
              <a:spcBef>
                <a:spcPts val="380"/>
              </a:spcBef>
              <a:spcAft>
                <a:spcPts val="0"/>
              </a:spcAft>
              <a:buClr>
                <a:srgbClr val="C00000"/>
              </a:buClr>
              <a:buSzPts val="1900"/>
              <a:buNone/>
            </a:pPr>
            <a:r>
              <a:rPr b="1" lang="en-US" sz="1900">
                <a:solidFill>
                  <a:srgbClr val="C00000"/>
                </a:solidFill>
              </a:rPr>
              <a:t>Why Java Programming named "Java"?</a:t>
            </a:r>
            <a:endParaRPr/>
          </a:p>
          <a:p>
            <a:pPr indent="-342900" lvl="0" marL="342900" rtl="0" algn="just">
              <a:spcBef>
                <a:spcPts val="380"/>
              </a:spcBef>
              <a:spcAft>
                <a:spcPts val="0"/>
              </a:spcAft>
              <a:buClr>
                <a:schemeClr val="dk2"/>
              </a:buClr>
              <a:buSzPts val="1900"/>
              <a:buFont typeface="Noto Sans Symbols"/>
              <a:buChar char="⮚"/>
            </a:pPr>
            <a:r>
              <a:rPr lang="en-US" sz="1900"/>
              <a:t>Java is an island in Indonesia where the first coffee was produced (called Java coffee). It is a kind of espresso bean. Java name was chosen by James Gosling while having a cup of coffee nearby his office.</a:t>
            </a:r>
            <a:endParaRPr/>
          </a:p>
          <a:p>
            <a:pPr indent="-342900" lvl="0" marL="342900" rtl="0" algn="just">
              <a:spcBef>
                <a:spcPts val="380"/>
              </a:spcBef>
              <a:spcAft>
                <a:spcPts val="0"/>
              </a:spcAft>
              <a:buClr>
                <a:schemeClr val="dk2"/>
              </a:buClr>
              <a:buSzPts val="1900"/>
              <a:buFont typeface="Noto Sans Symbols"/>
              <a:buChar char="⮚"/>
            </a:pPr>
            <a:r>
              <a:rPr lang="en-US" sz="1900"/>
              <a:t>Notice that Java is just a name, not an acronym.</a:t>
            </a:r>
            <a:endParaRPr/>
          </a:p>
          <a:p>
            <a:pPr indent="-342900" lvl="0" marL="342900" rtl="0" algn="just">
              <a:spcBef>
                <a:spcPts val="380"/>
              </a:spcBef>
              <a:spcAft>
                <a:spcPts val="0"/>
              </a:spcAft>
              <a:buClr>
                <a:schemeClr val="dk2"/>
              </a:buClr>
              <a:buSzPts val="1900"/>
              <a:buFont typeface="Noto Sans Symbols"/>
              <a:buChar char="⮚"/>
            </a:pPr>
            <a:r>
              <a:rPr lang="en-US" sz="1900"/>
              <a:t>Initially developed by James Gosling at Sun Microsystems (which is now a subsidiary of Oracle Corporation) and released in 1995.</a:t>
            </a:r>
            <a:endParaRPr/>
          </a:p>
          <a:p>
            <a:pPr indent="-342900" lvl="0" marL="342900" rtl="0" algn="just">
              <a:spcBef>
                <a:spcPts val="380"/>
              </a:spcBef>
              <a:spcAft>
                <a:spcPts val="0"/>
              </a:spcAft>
              <a:buClr>
                <a:schemeClr val="dk2"/>
              </a:buClr>
              <a:buSzPts val="1900"/>
              <a:buFont typeface="Noto Sans Symbols"/>
              <a:buChar char="⮚"/>
            </a:pPr>
            <a:r>
              <a:rPr lang="en-US" sz="1900"/>
              <a:t>JDK 1.0 was released on January 23, 1996. Java Version History</a:t>
            </a:r>
            <a:endParaRPr sz="1900"/>
          </a:p>
        </p:txBody>
      </p:sp>
      <p:cxnSp>
        <p:nvCxnSpPr>
          <p:cNvPr id="309" name="Google Shape;309;p1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10" name="Google Shape;310;p1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11" name="Google Shape;311;p1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12" name="Google Shape;312;p1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cxnSp>
        <p:nvCxnSpPr>
          <p:cNvPr id="1385" name="Google Shape;1385;p12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86" name="Google Shape;1386;p12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87" name="Google Shape;1387;p12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88" name="Google Shape;1388;p120"/>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389" name="Google Shape;1389;p120"/>
          <p:cNvSpPr/>
          <p:nvPr/>
        </p:nvSpPr>
        <p:spPr>
          <a:xfrm>
            <a:off x="539552" y="764704"/>
            <a:ext cx="770485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lang="en-US" sz="2400">
                <a:solidFill>
                  <a:schemeClr val="dk1"/>
                </a:solidFill>
                <a:latin typeface="Calibri"/>
                <a:ea typeface="Calibri"/>
                <a:cs typeface="Calibri"/>
                <a:sym typeface="Calibri"/>
              </a:rPr>
              <a:t>Java For-each loop example which prints the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//elements of the array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public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class</a:t>
            </a:r>
            <a:r>
              <a:rPr lang="en-US" sz="2400">
                <a:solidFill>
                  <a:schemeClr val="dk1"/>
                </a:solidFill>
                <a:latin typeface="Calibri"/>
                <a:ea typeface="Calibri"/>
                <a:cs typeface="Calibri"/>
                <a:sym typeface="Calibri"/>
              </a:rPr>
              <a:t> ForEachExample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public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static</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void</a:t>
            </a:r>
            <a:r>
              <a:rPr lang="en-US" sz="2400">
                <a:solidFill>
                  <a:schemeClr val="dk1"/>
                </a:solidFill>
                <a:latin typeface="Calibri"/>
                <a:ea typeface="Calibri"/>
                <a:cs typeface="Calibri"/>
                <a:sym typeface="Calibri"/>
              </a:rPr>
              <a:t> main(String[] args)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//Declaring an array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int</a:t>
            </a:r>
            <a:r>
              <a:rPr lang="en-US" sz="2400">
                <a:solidFill>
                  <a:schemeClr val="dk1"/>
                </a:solidFill>
                <a:latin typeface="Calibri"/>
                <a:ea typeface="Calibri"/>
                <a:cs typeface="Calibri"/>
                <a:sym typeface="Calibri"/>
              </a:rPr>
              <a:t> arr[]={12,23,44,56,78};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//Printing array using for-each loop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for</a:t>
            </a:r>
            <a:r>
              <a:rPr lang="en-US" sz="2400">
                <a:solidFill>
                  <a:schemeClr val="dk1"/>
                </a:solidFill>
                <a:latin typeface="Calibri"/>
                <a:ea typeface="Calibri"/>
                <a:cs typeface="Calibri"/>
                <a:sym typeface="Calibri"/>
              </a:rPr>
              <a:t>(</a:t>
            </a:r>
            <a:r>
              <a:rPr b="1" lang="en-US" sz="2400">
                <a:solidFill>
                  <a:schemeClr val="dk1"/>
                </a:solidFill>
                <a:latin typeface="Calibri"/>
                <a:ea typeface="Calibri"/>
                <a:cs typeface="Calibri"/>
                <a:sym typeface="Calibri"/>
              </a:rPr>
              <a:t>int</a:t>
            </a:r>
            <a:r>
              <a:rPr lang="en-US" sz="2400">
                <a:solidFill>
                  <a:schemeClr val="dk1"/>
                </a:solidFill>
                <a:latin typeface="Calibri"/>
                <a:ea typeface="Calibri"/>
                <a:cs typeface="Calibri"/>
                <a:sym typeface="Calibri"/>
              </a:rPr>
              <a:t> i:arr){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System.out.println(i);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p:txBody>
      </p:sp>
      <p:pic>
        <p:nvPicPr>
          <p:cNvPr id="1390" name="Google Shape;1390;p120"/>
          <p:cNvPicPr preferRelativeResize="0"/>
          <p:nvPr/>
        </p:nvPicPr>
        <p:blipFill rotWithShape="1">
          <a:blip r:embed="rId4">
            <a:alphaModFix/>
          </a:blip>
          <a:srcRect b="0" l="0" r="0" t="0"/>
          <a:stretch/>
        </p:blipFill>
        <p:spPr>
          <a:xfrm>
            <a:off x="6444208" y="1844824"/>
            <a:ext cx="1362075" cy="1638300"/>
          </a:xfrm>
          <a:prstGeom prst="rect">
            <a:avLst/>
          </a:prstGeom>
          <a:noFill/>
          <a:ln>
            <a:noFill/>
          </a:ln>
        </p:spPr>
      </p:pic>
    </p:spTree>
  </p:cSld>
  <p:clrMapOvr>
    <a:masterClrMapping/>
  </p:clrMapOvr>
  <p:transition>
    <p:fade/>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cxnSp>
        <p:nvCxnSpPr>
          <p:cNvPr id="1395" name="Google Shape;1395;p12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96" name="Google Shape;1396;p12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97" name="Google Shape;1397;p12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98" name="Google Shape;1398;p121"/>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399" name="Google Shape;1399;p121"/>
          <p:cNvSpPr/>
          <p:nvPr/>
        </p:nvSpPr>
        <p:spPr>
          <a:xfrm>
            <a:off x="539552" y="620688"/>
            <a:ext cx="7632848"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Java Break Statement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When a break statement is encountered inside a loop, the loop is immediately terminated and the program control resumes at the next statement following the loop.</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Java </a:t>
            </a:r>
            <a:r>
              <a:rPr i="1" lang="en-US" sz="2400">
                <a:solidFill>
                  <a:schemeClr val="dk1"/>
                </a:solidFill>
                <a:latin typeface="Calibri"/>
                <a:ea typeface="Calibri"/>
                <a:cs typeface="Calibri"/>
                <a:sym typeface="Calibri"/>
              </a:rPr>
              <a:t>break</a:t>
            </a:r>
            <a:r>
              <a:rPr lang="en-US" sz="2400">
                <a:solidFill>
                  <a:schemeClr val="dk1"/>
                </a:solidFill>
                <a:latin typeface="Calibri"/>
                <a:ea typeface="Calibri"/>
                <a:cs typeface="Calibri"/>
                <a:sym typeface="Calibri"/>
              </a:rPr>
              <a:t> statement is used to break loop or switch statement. It breaks the current flow of the program at specified condition. In case of inner loop, it breaks only inner loop.</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use Java break statement in all types of loops such as for loop, while loop and do-while loop.</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Syntax:</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jump-statement;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break</a:t>
            </a:r>
            <a:r>
              <a:rPr lang="en-US" sz="2400">
                <a:solidFill>
                  <a:schemeClr val="dk1"/>
                </a:solidFill>
                <a:latin typeface="Calibri"/>
                <a:ea typeface="Calibri"/>
                <a:cs typeface="Calibri"/>
                <a:sym typeface="Calibri"/>
              </a:rPr>
              <a:t>;   </a:t>
            </a:r>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cxnSp>
        <p:nvCxnSpPr>
          <p:cNvPr id="1404" name="Google Shape;1404;p12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05" name="Google Shape;1405;p12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06" name="Google Shape;1406;p12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07" name="Google Shape;1407;p122"/>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408" name="Google Shape;1408;p122"/>
          <p:cNvSpPr/>
          <p:nvPr/>
        </p:nvSpPr>
        <p:spPr>
          <a:xfrm>
            <a:off x="539552" y="620688"/>
            <a:ext cx="76328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Java Break Statement</a:t>
            </a:r>
            <a:endParaRPr b="1" sz="2400">
              <a:solidFill>
                <a:srgbClr val="C00000"/>
              </a:solidFill>
              <a:latin typeface="Calibri"/>
              <a:ea typeface="Calibri"/>
              <a:cs typeface="Calibri"/>
              <a:sym typeface="Calibri"/>
            </a:endParaRPr>
          </a:p>
        </p:txBody>
      </p:sp>
      <p:pic>
        <p:nvPicPr>
          <p:cNvPr descr="java break statement flowchart" id="1409" name="Google Shape;1409;p122"/>
          <p:cNvPicPr preferRelativeResize="0"/>
          <p:nvPr/>
        </p:nvPicPr>
        <p:blipFill rotWithShape="1">
          <a:blip r:embed="rId4">
            <a:alphaModFix/>
          </a:blip>
          <a:srcRect b="0" l="0" r="0" t="0"/>
          <a:stretch/>
        </p:blipFill>
        <p:spPr>
          <a:xfrm>
            <a:off x="172478" y="1268760"/>
            <a:ext cx="4039482" cy="2876551"/>
          </a:xfrm>
          <a:prstGeom prst="rect">
            <a:avLst/>
          </a:prstGeom>
          <a:noFill/>
          <a:ln>
            <a:noFill/>
          </a:ln>
        </p:spPr>
      </p:pic>
      <p:sp>
        <p:nvSpPr>
          <p:cNvPr id="1410" name="Google Shape;1410;p122"/>
          <p:cNvSpPr/>
          <p:nvPr/>
        </p:nvSpPr>
        <p:spPr>
          <a:xfrm>
            <a:off x="4158208" y="851520"/>
            <a:ext cx="45720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BreakExample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//using for loop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i=1;i&lt;=10;i++){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if</a:t>
            </a:r>
            <a:r>
              <a:rPr lang="en-US" sz="1800">
                <a:solidFill>
                  <a:schemeClr val="dk1"/>
                </a:solidFill>
                <a:latin typeface="Calibri"/>
                <a:ea typeface="Calibri"/>
                <a:cs typeface="Calibri"/>
                <a:sym typeface="Calibri"/>
              </a:rPr>
              <a:t>(i==5){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//breaking the loop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break</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System.out.println(i);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cxnSp>
        <p:nvCxnSpPr>
          <p:cNvPr id="1415" name="Google Shape;1415;p12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16" name="Google Shape;1416;p12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17" name="Google Shape;1417;p12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18" name="Google Shape;1418;p123"/>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419" name="Google Shape;1419;p123"/>
          <p:cNvSpPr/>
          <p:nvPr/>
        </p:nvSpPr>
        <p:spPr>
          <a:xfrm>
            <a:off x="539552" y="620688"/>
            <a:ext cx="7632848"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Continue Statement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continue statement is used in loop control structure when you need to jump to the next iteration of the loop immediately. It can be used with for loop or while loop.</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Java </a:t>
            </a:r>
            <a:r>
              <a:rPr i="1" lang="en-US" sz="2400">
                <a:solidFill>
                  <a:schemeClr val="dk1"/>
                </a:solidFill>
                <a:latin typeface="Calibri"/>
                <a:ea typeface="Calibri"/>
                <a:cs typeface="Calibri"/>
                <a:sym typeface="Calibri"/>
              </a:rPr>
              <a:t>continue statement</a:t>
            </a:r>
            <a:r>
              <a:rPr lang="en-US" sz="2400">
                <a:solidFill>
                  <a:schemeClr val="dk1"/>
                </a:solidFill>
                <a:latin typeface="Calibri"/>
                <a:ea typeface="Calibri"/>
                <a:cs typeface="Calibri"/>
                <a:sym typeface="Calibri"/>
              </a:rPr>
              <a:t> is used to continue the loop. It continues the current flow of the program and skips the remaining code at the specified condition. In case of an inner loop, it continues the inner loop only.</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use Java continue statement in all types of loops such as for loop, while loop and do-while loop.</a:t>
            </a:r>
            <a:endParaRPr/>
          </a:p>
          <a:p>
            <a:pPr indent="0" lvl="0" marL="0" marR="0" rtl="0" algn="l">
              <a:spcBef>
                <a:spcPts val="0"/>
              </a:spcBef>
              <a:spcAft>
                <a:spcPts val="0"/>
              </a:spcAft>
              <a:buNone/>
            </a:pPr>
            <a:r>
              <a:rPr b="1" lang="en-US" sz="2400">
                <a:solidFill>
                  <a:srgbClr val="002060"/>
                </a:solidFill>
                <a:latin typeface="Calibri"/>
                <a:ea typeface="Calibri"/>
                <a:cs typeface="Calibri"/>
                <a:sym typeface="Calibri"/>
              </a:rPr>
              <a:t>Syntax:</a:t>
            </a:r>
            <a:endParaRPr sz="2400">
              <a:solidFill>
                <a:srgbClr val="002060"/>
              </a:solidFill>
              <a:latin typeface="Calibri"/>
              <a:ea typeface="Calibri"/>
              <a:cs typeface="Calibri"/>
              <a:sym typeface="Calibri"/>
            </a:endParaRPr>
          </a:p>
          <a:p>
            <a:pPr indent="0" lvl="0" marL="0" marR="0" rtl="0" algn="l">
              <a:spcBef>
                <a:spcPts val="0"/>
              </a:spcBef>
              <a:spcAft>
                <a:spcPts val="0"/>
              </a:spcAft>
              <a:buNone/>
            </a:pPr>
            <a:r>
              <a:rPr lang="en-US" sz="2400">
                <a:solidFill>
                  <a:srgbClr val="002060"/>
                </a:solidFill>
                <a:latin typeface="Calibri"/>
                <a:ea typeface="Calibri"/>
                <a:cs typeface="Calibri"/>
                <a:sym typeface="Calibri"/>
              </a:rPr>
              <a:t>jump-statement;    </a:t>
            </a:r>
            <a:endParaRPr/>
          </a:p>
          <a:p>
            <a:pPr indent="0" lvl="0" marL="0" marR="0" rtl="0" algn="l">
              <a:spcBef>
                <a:spcPts val="0"/>
              </a:spcBef>
              <a:spcAft>
                <a:spcPts val="0"/>
              </a:spcAft>
              <a:buNone/>
            </a:pPr>
            <a:r>
              <a:rPr b="1" lang="en-US" sz="2400">
                <a:solidFill>
                  <a:srgbClr val="002060"/>
                </a:solidFill>
                <a:latin typeface="Calibri"/>
                <a:ea typeface="Calibri"/>
                <a:cs typeface="Calibri"/>
                <a:sym typeface="Calibri"/>
              </a:rPr>
              <a:t>continue</a:t>
            </a:r>
            <a:r>
              <a:rPr lang="en-US" sz="2400">
                <a:solidFill>
                  <a:srgbClr val="002060"/>
                </a:solidFill>
                <a:latin typeface="Calibri"/>
                <a:ea typeface="Calibri"/>
                <a:cs typeface="Calibri"/>
                <a:sym typeface="Calibri"/>
              </a:rPr>
              <a:t>;   </a:t>
            </a:r>
            <a:endParaRPr/>
          </a:p>
          <a:p>
            <a:pPr indent="0" lvl="0" marL="0" marR="0" rtl="0" algn="l">
              <a:spcBef>
                <a:spcPts val="0"/>
              </a:spcBef>
              <a:spcAft>
                <a:spcPts val="0"/>
              </a:spcAft>
              <a:buNone/>
            </a:pPr>
            <a:r>
              <a:t/>
            </a:r>
            <a:endParaRPr sz="2400">
              <a:solidFill>
                <a:srgbClr val="002060"/>
              </a:solidFill>
              <a:latin typeface="Calibri"/>
              <a:ea typeface="Calibri"/>
              <a:cs typeface="Calibri"/>
              <a:sym typeface="Calibri"/>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cxnSp>
        <p:nvCxnSpPr>
          <p:cNvPr id="1424" name="Google Shape;1424;p12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25" name="Google Shape;1425;p12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26" name="Google Shape;1426;p12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27" name="Google Shape;1427;p124"/>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
        <p:nvSpPr>
          <p:cNvPr id="1428" name="Google Shape;1428;p124"/>
          <p:cNvSpPr/>
          <p:nvPr/>
        </p:nvSpPr>
        <p:spPr>
          <a:xfrm>
            <a:off x="539552" y="836712"/>
            <a:ext cx="457200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class</a:t>
            </a:r>
            <a:r>
              <a:rPr lang="en-US" sz="1800">
                <a:solidFill>
                  <a:schemeClr val="dk1"/>
                </a:solidFill>
                <a:latin typeface="Calibri"/>
                <a:ea typeface="Calibri"/>
                <a:cs typeface="Calibri"/>
                <a:sym typeface="Calibri"/>
              </a:rPr>
              <a:t> ContinueExample {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static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void</a:t>
            </a:r>
            <a:r>
              <a:rPr lang="en-US" sz="1800">
                <a:solidFill>
                  <a:schemeClr val="dk1"/>
                </a:solidFill>
                <a:latin typeface="Calibri"/>
                <a:ea typeface="Calibri"/>
                <a:cs typeface="Calibri"/>
                <a:sym typeface="Calibri"/>
              </a:rPr>
              <a:t> main(String[] args)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//for loop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for</a:t>
            </a:r>
            <a:r>
              <a:rPr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 i=1;i&lt;=10;i++){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if</a:t>
            </a:r>
            <a:r>
              <a:rPr lang="en-US" sz="1800">
                <a:solidFill>
                  <a:schemeClr val="dk1"/>
                </a:solidFill>
                <a:latin typeface="Calibri"/>
                <a:ea typeface="Calibri"/>
                <a:cs typeface="Calibri"/>
                <a:sym typeface="Calibri"/>
              </a:rPr>
              <a:t>(i==5){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//using continue statement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continue</a:t>
            </a:r>
            <a:r>
              <a:rPr lang="en-US" sz="1800">
                <a:solidFill>
                  <a:schemeClr val="dk1"/>
                </a:solidFill>
                <a:latin typeface="Calibri"/>
                <a:ea typeface="Calibri"/>
                <a:cs typeface="Calibri"/>
                <a:sym typeface="Calibri"/>
              </a:rPr>
              <a:t>;//it will skip the rest statement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System.out.println(i);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429" name="Google Shape;1429;p124"/>
          <p:cNvPicPr preferRelativeResize="0"/>
          <p:nvPr/>
        </p:nvPicPr>
        <p:blipFill rotWithShape="1">
          <a:blip r:embed="rId4">
            <a:alphaModFix/>
          </a:blip>
          <a:srcRect b="0" l="0" r="0" t="0"/>
          <a:stretch/>
        </p:blipFill>
        <p:spPr>
          <a:xfrm>
            <a:off x="7111131" y="1573131"/>
            <a:ext cx="1114425" cy="2924175"/>
          </a:xfrm>
          <a:prstGeom prst="rect">
            <a:avLst/>
          </a:prstGeom>
          <a:noFill/>
          <a:ln>
            <a:noFill/>
          </a:ln>
        </p:spPr>
      </p:pic>
    </p:spTree>
  </p:cSld>
  <p:clrMapOvr>
    <a:masterClrMapping/>
  </p:clrMapOvr>
  <p:transition>
    <p:fade/>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2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Strings</a:t>
            </a:r>
            <a:endParaRPr/>
          </a:p>
          <a:p>
            <a:pPr indent="0" lvl="0" marL="0" rtl="0" algn="l">
              <a:spcBef>
                <a:spcPts val="480"/>
              </a:spcBef>
              <a:spcAft>
                <a:spcPts val="0"/>
              </a:spcAft>
              <a:buClr>
                <a:schemeClr val="dk2"/>
              </a:buClr>
              <a:buSzPts val="2400"/>
              <a:buNone/>
            </a:pPr>
            <a:br>
              <a:rPr lang="en-US"/>
            </a:br>
            <a:r>
              <a:rPr lang="en-US"/>
              <a:t>A </a:t>
            </a:r>
            <a:r>
              <a:rPr b="1" lang="en-US"/>
              <a:t>String </a:t>
            </a:r>
            <a:r>
              <a:rPr lang="en-US"/>
              <a:t>is an object that represents a sequence of characters.</a:t>
            </a:r>
            <a:br>
              <a:rPr lang="en-US"/>
            </a:br>
            <a:r>
              <a:rPr lang="en-US"/>
              <a:t>For example, "Hello" is a string of 5 characters.</a:t>
            </a:r>
            <a:br>
              <a:rPr lang="en-US"/>
            </a:br>
            <a:br>
              <a:rPr lang="en-US"/>
            </a:br>
            <a:r>
              <a:rPr b="1" lang="en-US"/>
              <a:t>For example:</a:t>
            </a:r>
            <a:endParaRPr/>
          </a:p>
        </p:txBody>
      </p:sp>
      <p:cxnSp>
        <p:nvCxnSpPr>
          <p:cNvPr id="1435" name="Google Shape;1435;p12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36" name="Google Shape;1436;p12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37" name="Google Shape;1437;p12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38" name="Google Shape;1438;p12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39" name="Google Shape;1439;p125"/>
          <p:cNvPicPr preferRelativeResize="0"/>
          <p:nvPr/>
        </p:nvPicPr>
        <p:blipFill rotWithShape="1">
          <a:blip r:embed="rId4">
            <a:alphaModFix/>
          </a:blip>
          <a:srcRect b="0" l="0" r="0" t="0"/>
          <a:stretch/>
        </p:blipFill>
        <p:spPr>
          <a:xfrm>
            <a:off x="568512" y="3375279"/>
            <a:ext cx="2085975" cy="552450"/>
          </a:xfrm>
          <a:prstGeom prst="rect">
            <a:avLst/>
          </a:prstGeom>
          <a:noFill/>
          <a:ln>
            <a:noFill/>
          </a:ln>
        </p:spPr>
      </p:pic>
      <p:pic>
        <p:nvPicPr>
          <p:cNvPr id="1440" name="Google Shape;1440;p125"/>
          <p:cNvPicPr preferRelativeResize="0"/>
          <p:nvPr/>
        </p:nvPicPr>
        <p:blipFill rotWithShape="1">
          <a:blip r:embed="rId5">
            <a:alphaModFix/>
          </a:blip>
          <a:srcRect b="0" l="0" r="0" t="0"/>
          <a:stretch/>
        </p:blipFill>
        <p:spPr>
          <a:xfrm>
            <a:off x="568512" y="4365104"/>
            <a:ext cx="5314950" cy="781050"/>
          </a:xfrm>
          <a:prstGeom prst="rect">
            <a:avLst/>
          </a:prstGeom>
          <a:noFill/>
          <a:ln>
            <a:noFill/>
          </a:ln>
        </p:spPr>
      </p:pic>
    </p:spTree>
  </p:cSld>
  <p:clrMapOvr>
    <a:masterClrMapping/>
  </p:clrMapOvr>
  <p:transition>
    <p:fade/>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String Concatenation</a:t>
            </a:r>
            <a:endParaRPr/>
          </a:p>
          <a:p>
            <a:pPr indent="0" lvl="0" marL="0" rtl="0" algn="l">
              <a:spcBef>
                <a:spcPts val="480"/>
              </a:spcBef>
              <a:spcAft>
                <a:spcPts val="0"/>
              </a:spcAft>
              <a:buClr>
                <a:schemeClr val="dk2"/>
              </a:buClr>
              <a:buSzPts val="2400"/>
              <a:buNone/>
            </a:pPr>
            <a:br>
              <a:rPr lang="en-US"/>
            </a:br>
            <a:r>
              <a:rPr lang="en-US"/>
              <a:t>The + (plus) operator between strings adds them together to make a new string. This process is called </a:t>
            </a:r>
            <a:r>
              <a:rPr b="1" lang="en-US"/>
              <a:t>concatenation</a:t>
            </a:r>
            <a:r>
              <a:rPr lang="en-US"/>
              <a:t>.</a:t>
            </a:r>
            <a:br>
              <a:rPr lang="en-US"/>
            </a:br>
            <a:r>
              <a:rPr lang="en-US"/>
              <a:t>The resulted string is the first string put together with the second string.</a:t>
            </a:r>
            <a:br>
              <a:rPr lang="en-US"/>
            </a:br>
            <a:r>
              <a:rPr b="1" lang="en-US"/>
              <a:t>For example:</a:t>
            </a:r>
            <a:endParaRPr/>
          </a:p>
        </p:txBody>
      </p:sp>
      <p:cxnSp>
        <p:nvCxnSpPr>
          <p:cNvPr id="1446" name="Google Shape;1446;p12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47" name="Google Shape;1447;p12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48" name="Google Shape;1448;p12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49" name="Google Shape;1449;p12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50" name="Google Shape;1450;p126"/>
          <p:cNvPicPr preferRelativeResize="0"/>
          <p:nvPr/>
        </p:nvPicPr>
        <p:blipFill rotWithShape="1">
          <a:blip r:embed="rId4">
            <a:alphaModFix/>
          </a:blip>
          <a:srcRect b="0" l="0" r="0" t="0"/>
          <a:stretch/>
        </p:blipFill>
        <p:spPr>
          <a:xfrm>
            <a:off x="755576" y="3398904"/>
            <a:ext cx="4229100" cy="1304925"/>
          </a:xfrm>
          <a:prstGeom prst="rect">
            <a:avLst/>
          </a:prstGeom>
          <a:noFill/>
          <a:ln>
            <a:noFill/>
          </a:ln>
        </p:spPr>
      </p:pic>
      <p:pic>
        <p:nvPicPr>
          <p:cNvPr id="1451" name="Google Shape;1451;p126"/>
          <p:cNvPicPr preferRelativeResize="0"/>
          <p:nvPr/>
        </p:nvPicPr>
        <p:blipFill rotWithShape="1">
          <a:blip r:embed="rId5">
            <a:alphaModFix/>
          </a:blip>
          <a:srcRect b="0" l="0" r="0" t="0"/>
          <a:stretch/>
        </p:blipFill>
        <p:spPr>
          <a:xfrm>
            <a:off x="3936926" y="5284437"/>
            <a:ext cx="4248150" cy="552450"/>
          </a:xfrm>
          <a:prstGeom prst="rect">
            <a:avLst/>
          </a:prstGeom>
          <a:noFill/>
          <a:ln>
            <a:noFill/>
          </a:ln>
        </p:spPr>
      </p:pic>
    </p:spTree>
  </p:cSld>
  <p:clrMapOvr>
    <a:masterClrMapping/>
  </p:clrMapOvr>
  <p:transition>
    <p:fade/>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2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Decision Making</a:t>
            </a:r>
            <a:endParaRPr/>
          </a:p>
          <a:p>
            <a:pPr indent="0" lvl="0" marL="0" rtl="0" algn="l">
              <a:spcBef>
                <a:spcPts val="480"/>
              </a:spcBef>
              <a:spcAft>
                <a:spcPts val="0"/>
              </a:spcAft>
              <a:buClr>
                <a:schemeClr val="dk2"/>
              </a:buClr>
              <a:buSzPts val="2400"/>
              <a:buNone/>
            </a:pPr>
            <a:r>
              <a:rPr b="1" lang="en-US"/>
              <a:t>Conditional statements</a:t>
            </a:r>
            <a:r>
              <a:rPr lang="en-US"/>
              <a:t> are used to perform different actions based on different conditions.</a:t>
            </a:r>
            <a:br>
              <a:rPr lang="en-US"/>
            </a:br>
            <a:r>
              <a:rPr lang="en-US"/>
              <a:t>The</a:t>
            </a:r>
            <a:r>
              <a:rPr b="1" lang="en-US"/>
              <a:t> if statement</a:t>
            </a:r>
            <a:r>
              <a:rPr lang="en-US"/>
              <a:t> is one of the most frequently used conditional statements.</a:t>
            </a:r>
            <a:br>
              <a:rPr lang="en-US"/>
            </a:br>
            <a:r>
              <a:rPr lang="en-US"/>
              <a:t>If the </a:t>
            </a:r>
            <a:r>
              <a:rPr b="1" lang="en-US"/>
              <a:t>if </a:t>
            </a:r>
            <a:r>
              <a:rPr lang="en-US"/>
              <a:t>statement's condition expression evaluates to true, the block of code inside the </a:t>
            </a:r>
            <a:r>
              <a:rPr b="1" lang="en-US"/>
              <a:t>if </a:t>
            </a:r>
            <a:r>
              <a:rPr lang="en-US"/>
              <a:t>statement is executed. If the expression is found to be false, the first set of code after the end of the </a:t>
            </a:r>
            <a:r>
              <a:rPr b="1" lang="en-US"/>
              <a:t>if </a:t>
            </a:r>
            <a:r>
              <a:rPr lang="en-US"/>
              <a:t>statement (after the closing curly brace) is executed.</a:t>
            </a:r>
            <a:br>
              <a:rPr lang="en-US"/>
            </a:br>
            <a:r>
              <a:rPr b="1" lang="en-US"/>
              <a:t>Syntax:</a:t>
            </a:r>
            <a:endParaRPr/>
          </a:p>
        </p:txBody>
      </p:sp>
      <p:cxnSp>
        <p:nvCxnSpPr>
          <p:cNvPr id="1457" name="Google Shape;1457;p12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58" name="Google Shape;1458;p12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59" name="Google Shape;1459;p12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60" name="Google Shape;1460;p12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61" name="Google Shape;1461;p127"/>
          <p:cNvPicPr preferRelativeResize="0"/>
          <p:nvPr/>
        </p:nvPicPr>
        <p:blipFill rotWithShape="1">
          <a:blip r:embed="rId4">
            <a:alphaModFix/>
          </a:blip>
          <a:srcRect b="0" l="0" r="0" t="0"/>
          <a:stretch/>
        </p:blipFill>
        <p:spPr>
          <a:xfrm>
            <a:off x="3491880" y="4725144"/>
            <a:ext cx="3562350" cy="809625"/>
          </a:xfrm>
          <a:prstGeom prst="rect">
            <a:avLst/>
          </a:prstGeom>
          <a:noFill/>
          <a:ln>
            <a:noFill/>
          </a:ln>
        </p:spPr>
      </p:pic>
    </p:spTree>
  </p:cSld>
  <p:clrMapOvr>
    <a:masterClrMapping/>
  </p:clrMapOvr>
  <p:transition>
    <p:fade/>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String Concatenation</a:t>
            </a:r>
            <a:endParaRPr/>
          </a:p>
          <a:p>
            <a:pPr indent="0" lvl="0" marL="0" rtl="0" algn="l">
              <a:spcBef>
                <a:spcPts val="480"/>
              </a:spcBef>
              <a:spcAft>
                <a:spcPts val="0"/>
              </a:spcAft>
              <a:buClr>
                <a:schemeClr val="dk2"/>
              </a:buClr>
              <a:buSzPts val="2400"/>
              <a:buNone/>
            </a:pPr>
            <a:br>
              <a:rPr lang="en-US"/>
            </a:br>
            <a:r>
              <a:rPr lang="en-US"/>
              <a:t>The + (plus) operator between strings adds them together to make a new string. This process is called </a:t>
            </a:r>
            <a:r>
              <a:rPr b="1" lang="en-US"/>
              <a:t>concatenation</a:t>
            </a:r>
            <a:r>
              <a:rPr lang="en-US"/>
              <a:t>.</a:t>
            </a:r>
            <a:br>
              <a:rPr lang="en-US"/>
            </a:br>
            <a:r>
              <a:rPr lang="en-US"/>
              <a:t>The resulted string is the first string put together with the second string.</a:t>
            </a:r>
            <a:br>
              <a:rPr lang="en-US"/>
            </a:br>
            <a:r>
              <a:rPr b="1" lang="en-US"/>
              <a:t>For example:</a:t>
            </a:r>
            <a:endParaRPr/>
          </a:p>
        </p:txBody>
      </p:sp>
      <p:cxnSp>
        <p:nvCxnSpPr>
          <p:cNvPr id="1467" name="Google Shape;1467;p12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68" name="Google Shape;1468;p12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69" name="Google Shape;1469;p12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70" name="Google Shape;1470;p12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71" name="Google Shape;1471;p128"/>
          <p:cNvPicPr preferRelativeResize="0"/>
          <p:nvPr/>
        </p:nvPicPr>
        <p:blipFill rotWithShape="1">
          <a:blip r:embed="rId4">
            <a:alphaModFix/>
          </a:blip>
          <a:srcRect b="0" l="0" r="0" t="0"/>
          <a:stretch/>
        </p:blipFill>
        <p:spPr>
          <a:xfrm>
            <a:off x="755576" y="3398904"/>
            <a:ext cx="4229100" cy="1304925"/>
          </a:xfrm>
          <a:prstGeom prst="rect">
            <a:avLst/>
          </a:prstGeom>
          <a:noFill/>
          <a:ln>
            <a:noFill/>
          </a:ln>
        </p:spPr>
      </p:pic>
      <p:pic>
        <p:nvPicPr>
          <p:cNvPr id="1472" name="Google Shape;1472;p128"/>
          <p:cNvPicPr preferRelativeResize="0"/>
          <p:nvPr/>
        </p:nvPicPr>
        <p:blipFill rotWithShape="1">
          <a:blip r:embed="rId5">
            <a:alphaModFix/>
          </a:blip>
          <a:srcRect b="0" l="0" r="0" t="0"/>
          <a:stretch/>
        </p:blipFill>
        <p:spPr>
          <a:xfrm>
            <a:off x="3936926" y="5284437"/>
            <a:ext cx="4248150" cy="552450"/>
          </a:xfrm>
          <a:prstGeom prst="rect">
            <a:avLst/>
          </a:prstGeom>
          <a:noFill/>
          <a:ln>
            <a:noFill/>
          </a:ln>
        </p:spPr>
      </p:pic>
    </p:spTree>
  </p:cSld>
  <p:clrMapOvr>
    <a:masterClrMapping/>
  </p:clrMapOvr>
  <p:transition>
    <p:fade/>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2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lang="en-US"/>
              <a:t>Any of the following comparison operators may be used to form the condition:</a:t>
            </a:r>
            <a:br>
              <a:rPr lang="en-US"/>
            </a:br>
            <a:r>
              <a:rPr b="1" lang="en-US"/>
              <a:t>&lt; </a:t>
            </a:r>
            <a:r>
              <a:rPr lang="en-US"/>
              <a:t>less than</a:t>
            </a:r>
            <a:br>
              <a:rPr lang="en-US"/>
            </a:br>
            <a:r>
              <a:rPr b="1" lang="en-US"/>
              <a:t>&gt; </a:t>
            </a:r>
            <a:r>
              <a:rPr lang="en-US"/>
              <a:t>greater than</a:t>
            </a:r>
            <a:br>
              <a:rPr lang="en-US"/>
            </a:br>
            <a:r>
              <a:rPr b="1" lang="en-US"/>
              <a:t>!=</a:t>
            </a:r>
            <a:r>
              <a:rPr lang="en-US"/>
              <a:t> not equal to</a:t>
            </a:r>
            <a:br>
              <a:rPr lang="en-US"/>
            </a:br>
            <a:r>
              <a:rPr b="1" lang="en-US"/>
              <a:t>== </a:t>
            </a:r>
            <a:r>
              <a:rPr lang="en-US"/>
              <a:t>equal to</a:t>
            </a:r>
            <a:br>
              <a:rPr lang="en-US"/>
            </a:br>
            <a:r>
              <a:rPr b="1" lang="en-US"/>
              <a:t>&lt;= </a:t>
            </a:r>
            <a:r>
              <a:rPr lang="en-US"/>
              <a:t>less than or equal to</a:t>
            </a:r>
            <a:br>
              <a:rPr lang="en-US"/>
            </a:br>
            <a:r>
              <a:rPr b="1" lang="en-US"/>
              <a:t>&gt;= </a:t>
            </a:r>
            <a:r>
              <a:rPr lang="en-US"/>
              <a:t>greater than or equal to</a:t>
            </a:r>
            <a:br>
              <a:rPr lang="en-US"/>
            </a:br>
            <a:br>
              <a:rPr lang="en-US"/>
            </a:br>
            <a:r>
              <a:rPr b="1" lang="en-US"/>
              <a:t>For example:</a:t>
            </a:r>
            <a:endParaRPr/>
          </a:p>
          <a:p>
            <a:pPr indent="0" lvl="0" marL="0" marR="0" rtl="0" algn="r">
              <a:spcBef>
                <a:spcPts val="480"/>
              </a:spcBef>
              <a:spcAft>
                <a:spcPts val="0"/>
              </a:spcAft>
              <a:buClr>
                <a:schemeClr val="dk2"/>
              </a:buClr>
              <a:buSzPts val="2400"/>
              <a:buFont typeface="Calibri"/>
              <a:buNone/>
            </a:pPr>
            <a:br>
              <a:rPr lang="en-US"/>
            </a:br>
            <a:endParaRPr/>
          </a:p>
        </p:txBody>
      </p:sp>
      <p:cxnSp>
        <p:nvCxnSpPr>
          <p:cNvPr id="1478" name="Google Shape;1478;p12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79" name="Google Shape;1479;p12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80" name="Google Shape;1480;p12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81" name="Google Shape;1481;p12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82" name="Google Shape;1482;p129"/>
          <p:cNvPicPr preferRelativeResize="0"/>
          <p:nvPr/>
        </p:nvPicPr>
        <p:blipFill rotWithShape="1">
          <a:blip r:embed="rId4">
            <a:alphaModFix/>
          </a:blip>
          <a:srcRect b="0" l="0" r="0" t="0"/>
          <a:stretch/>
        </p:blipFill>
        <p:spPr>
          <a:xfrm>
            <a:off x="642938" y="4365104"/>
            <a:ext cx="2619375" cy="942975"/>
          </a:xfrm>
          <a:prstGeom prst="rect">
            <a:avLst/>
          </a:prstGeom>
          <a:noFill/>
          <a:ln>
            <a:noFill/>
          </a:ln>
        </p:spPr>
      </p:pic>
      <p:pic>
        <p:nvPicPr>
          <p:cNvPr id="1483" name="Google Shape;1483;p129"/>
          <p:cNvPicPr preferRelativeResize="0"/>
          <p:nvPr/>
        </p:nvPicPr>
        <p:blipFill rotWithShape="1">
          <a:blip r:embed="rId5">
            <a:alphaModFix/>
          </a:blip>
          <a:srcRect b="0" l="0" r="0" t="0"/>
          <a:stretch/>
        </p:blipFill>
        <p:spPr>
          <a:xfrm>
            <a:off x="2771800" y="5436071"/>
            <a:ext cx="5267325" cy="657225"/>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2"/>
              </a:buClr>
              <a:buSzPct val="100000"/>
              <a:buNone/>
            </a:pPr>
            <a:r>
              <a:rPr lang="en-US"/>
              <a:t>Many java versions have been released till now. The current stable release of Java is Java SE 10.</a:t>
            </a:r>
            <a:endParaRPr/>
          </a:p>
          <a:p>
            <a:pPr indent="0" lvl="0" marL="0" rtl="0" algn="l">
              <a:spcBef>
                <a:spcPts val="333"/>
              </a:spcBef>
              <a:spcAft>
                <a:spcPts val="0"/>
              </a:spcAft>
              <a:buClr>
                <a:schemeClr val="dk2"/>
              </a:buClr>
              <a:buSzPct val="100000"/>
              <a:buNone/>
            </a:pPr>
            <a:r>
              <a:rPr b="1" lang="en-US" sz="1800"/>
              <a:t>JDK Alpha and Beta (1995)</a:t>
            </a:r>
            <a:endParaRPr/>
          </a:p>
          <a:p>
            <a:pPr indent="0" lvl="0" marL="0" rtl="0" algn="l">
              <a:spcBef>
                <a:spcPts val="333"/>
              </a:spcBef>
              <a:spcAft>
                <a:spcPts val="0"/>
              </a:spcAft>
              <a:buClr>
                <a:schemeClr val="dk2"/>
              </a:buClr>
              <a:buSzPct val="100000"/>
              <a:buNone/>
            </a:pPr>
            <a:r>
              <a:rPr b="1" lang="en-US" sz="1800"/>
              <a:t>JDK 1.0 (23rd Jan 1996)</a:t>
            </a:r>
            <a:endParaRPr/>
          </a:p>
          <a:p>
            <a:pPr indent="0" lvl="0" marL="0" rtl="0" algn="l">
              <a:spcBef>
                <a:spcPts val="333"/>
              </a:spcBef>
              <a:spcAft>
                <a:spcPts val="0"/>
              </a:spcAft>
              <a:buClr>
                <a:schemeClr val="dk2"/>
              </a:buClr>
              <a:buSzPct val="100000"/>
              <a:buNone/>
            </a:pPr>
            <a:r>
              <a:rPr b="1" lang="en-US" sz="1800"/>
              <a:t>JDK 1.1 (19th Feb 1997)</a:t>
            </a:r>
            <a:endParaRPr/>
          </a:p>
          <a:p>
            <a:pPr indent="0" lvl="0" marL="0" rtl="0" algn="l">
              <a:spcBef>
                <a:spcPts val="333"/>
              </a:spcBef>
              <a:spcAft>
                <a:spcPts val="0"/>
              </a:spcAft>
              <a:buClr>
                <a:schemeClr val="dk2"/>
              </a:buClr>
              <a:buSzPct val="100000"/>
              <a:buNone/>
            </a:pPr>
            <a:r>
              <a:rPr b="1" lang="en-US" sz="1800"/>
              <a:t>J2SE 1.2 (8th Dec 1998)</a:t>
            </a:r>
            <a:endParaRPr/>
          </a:p>
          <a:p>
            <a:pPr indent="0" lvl="0" marL="0" rtl="0" algn="l">
              <a:spcBef>
                <a:spcPts val="333"/>
              </a:spcBef>
              <a:spcAft>
                <a:spcPts val="0"/>
              </a:spcAft>
              <a:buClr>
                <a:schemeClr val="dk2"/>
              </a:buClr>
              <a:buSzPct val="100000"/>
              <a:buNone/>
            </a:pPr>
            <a:r>
              <a:rPr b="1" lang="en-US" sz="1800"/>
              <a:t>J2SE 1.3 (8th May 2000)</a:t>
            </a:r>
            <a:endParaRPr/>
          </a:p>
          <a:p>
            <a:pPr indent="0" lvl="0" marL="0" rtl="0" algn="l">
              <a:spcBef>
                <a:spcPts val="333"/>
              </a:spcBef>
              <a:spcAft>
                <a:spcPts val="0"/>
              </a:spcAft>
              <a:buClr>
                <a:schemeClr val="dk2"/>
              </a:buClr>
              <a:buSzPct val="100000"/>
              <a:buNone/>
            </a:pPr>
            <a:r>
              <a:rPr b="1" lang="en-US" sz="1800"/>
              <a:t>J2SE 1.4 (6th Feb 2002)</a:t>
            </a:r>
            <a:endParaRPr/>
          </a:p>
          <a:p>
            <a:pPr indent="0" lvl="0" marL="0" rtl="0" algn="l">
              <a:spcBef>
                <a:spcPts val="333"/>
              </a:spcBef>
              <a:spcAft>
                <a:spcPts val="0"/>
              </a:spcAft>
              <a:buClr>
                <a:schemeClr val="dk2"/>
              </a:buClr>
              <a:buSzPct val="100000"/>
              <a:buNone/>
            </a:pPr>
            <a:r>
              <a:rPr b="1" lang="en-US" sz="1800"/>
              <a:t>J2SE 5.0 (30th Sep 2004)</a:t>
            </a:r>
            <a:endParaRPr/>
          </a:p>
          <a:p>
            <a:pPr indent="0" lvl="0" marL="0" rtl="0" algn="l">
              <a:spcBef>
                <a:spcPts val="333"/>
              </a:spcBef>
              <a:spcAft>
                <a:spcPts val="0"/>
              </a:spcAft>
              <a:buClr>
                <a:schemeClr val="dk2"/>
              </a:buClr>
              <a:buSzPct val="100000"/>
              <a:buNone/>
            </a:pPr>
            <a:r>
              <a:rPr b="1" lang="en-US" sz="1800"/>
              <a:t>Java SE 6 (11th Dec 2006)</a:t>
            </a:r>
            <a:endParaRPr/>
          </a:p>
          <a:p>
            <a:pPr indent="0" lvl="0" marL="0" rtl="0" algn="l">
              <a:spcBef>
                <a:spcPts val="333"/>
              </a:spcBef>
              <a:spcAft>
                <a:spcPts val="0"/>
              </a:spcAft>
              <a:buClr>
                <a:schemeClr val="dk2"/>
              </a:buClr>
              <a:buSzPct val="100000"/>
              <a:buNone/>
            </a:pPr>
            <a:r>
              <a:rPr b="1" lang="en-US" sz="1800"/>
              <a:t>Java SE 7 (28th July 2011)</a:t>
            </a:r>
            <a:endParaRPr/>
          </a:p>
          <a:p>
            <a:pPr indent="0" lvl="0" marL="0" rtl="0" algn="l">
              <a:spcBef>
                <a:spcPts val="333"/>
              </a:spcBef>
              <a:spcAft>
                <a:spcPts val="0"/>
              </a:spcAft>
              <a:buClr>
                <a:schemeClr val="dk2"/>
              </a:buClr>
              <a:buSzPct val="100000"/>
              <a:buNone/>
            </a:pPr>
            <a:r>
              <a:rPr b="1" lang="en-US" sz="1800"/>
              <a:t>Java SE 8 (18th Mar 2014)</a:t>
            </a:r>
            <a:endParaRPr/>
          </a:p>
          <a:p>
            <a:pPr indent="0" lvl="0" marL="0" rtl="0" algn="l">
              <a:spcBef>
                <a:spcPts val="333"/>
              </a:spcBef>
              <a:spcAft>
                <a:spcPts val="0"/>
              </a:spcAft>
              <a:buClr>
                <a:schemeClr val="dk2"/>
              </a:buClr>
              <a:buSzPct val="100000"/>
              <a:buNone/>
            </a:pPr>
            <a:r>
              <a:rPr b="1" lang="en-US" sz="1800"/>
              <a:t>Java SE 9 (21st Sep 2017)</a:t>
            </a:r>
            <a:endParaRPr/>
          </a:p>
          <a:p>
            <a:pPr indent="0" lvl="0" marL="0" rtl="0" algn="l">
              <a:spcBef>
                <a:spcPts val="333"/>
              </a:spcBef>
              <a:spcAft>
                <a:spcPts val="0"/>
              </a:spcAft>
              <a:buClr>
                <a:schemeClr val="dk2"/>
              </a:buClr>
              <a:buSzPct val="100000"/>
              <a:buNone/>
            </a:pPr>
            <a:r>
              <a:rPr b="1" lang="en-US" sz="1800"/>
              <a:t>Java SE 10 (20th Mar 2018)</a:t>
            </a:r>
            <a:endParaRPr/>
          </a:p>
          <a:p>
            <a:pPr indent="0" lvl="0" marL="0" rtl="0" algn="l">
              <a:spcBef>
                <a:spcPts val="333"/>
              </a:spcBef>
              <a:spcAft>
                <a:spcPts val="0"/>
              </a:spcAft>
              <a:buClr>
                <a:schemeClr val="dk2"/>
              </a:buClr>
              <a:buSzPct val="100000"/>
              <a:buNone/>
            </a:pPr>
            <a:r>
              <a:rPr b="1" lang="en-US" sz="1800"/>
              <a:t>Java SE 11 (September 2018)</a:t>
            </a:r>
            <a:endParaRPr/>
          </a:p>
          <a:p>
            <a:pPr indent="0" lvl="0" marL="0" rtl="0" algn="l">
              <a:spcBef>
                <a:spcPts val="333"/>
              </a:spcBef>
              <a:spcAft>
                <a:spcPts val="0"/>
              </a:spcAft>
              <a:buClr>
                <a:schemeClr val="dk2"/>
              </a:buClr>
              <a:buSzPct val="100000"/>
              <a:buNone/>
            </a:pPr>
            <a:r>
              <a:rPr b="1" lang="en-US" sz="1800"/>
              <a:t>Java SE 12 (March 2019)</a:t>
            </a:r>
            <a:endParaRPr/>
          </a:p>
          <a:p>
            <a:pPr indent="0" lvl="0" marL="0" rtl="0" algn="l">
              <a:spcBef>
                <a:spcPts val="333"/>
              </a:spcBef>
              <a:spcAft>
                <a:spcPts val="0"/>
              </a:spcAft>
              <a:buClr>
                <a:schemeClr val="dk2"/>
              </a:buClr>
              <a:buSzPct val="100000"/>
              <a:buNone/>
            </a:pPr>
            <a:r>
              <a:rPr b="1" lang="en-US" sz="1800"/>
              <a:t>Java SE 13 (September 2019)</a:t>
            </a:r>
            <a:endParaRPr/>
          </a:p>
          <a:p>
            <a:pPr indent="0" lvl="0" marL="0" rtl="0" algn="l">
              <a:spcBef>
                <a:spcPts val="333"/>
              </a:spcBef>
              <a:spcAft>
                <a:spcPts val="0"/>
              </a:spcAft>
              <a:buClr>
                <a:schemeClr val="dk2"/>
              </a:buClr>
              <a:buSzPct val="100000"/>
              <a:buNone/>
            </a:pPr>
            <a:r>
              <a:rPr b="1" lang="en-US" sz="1800"/>
              <a:t>Java SE 14 (Mar 2020)</a:t>
            </a:r>
            <a:endParaRPr/>
          </a:p>
          <a:p>
            <a:pPr indent="0" lvl="0" marL="0" rtl="0" algn="l">
              <a:spcBef>
                <a:spcPts val="333"/>
              </a:spcBef>
              <a:spcAft>
                <a:spcPts val="0"/>
              </a:spcAft>
              <a:buClr>
                <a:schemeClr val="dk2"/>
              </a:buClr>
              <a:buSzPct val="100000"/>
              <a:buNone/>
            </a:pPr>
            <a:r>
              <a:rPr b="1" lang="en-US" sz="1800"/>
              <a:t>Java SE 15 (September 2020)</a:t>
            </a:r>
            <a:endParaRPr/>
          </a:p>
          <a:p>
            <a:pPr indent="0" lvl="0" marL="0" rtl="0" algn="l">
              <a:spcBef>
                <a:spcPts val="333"/>
              </a:spcBef>
              <a:spcAft>
                <a:spcPts val="0"/>
              </a:spcAft>
              <a:buClr>
                <a:schemeClr val="dk2"/>
              </a:buClr>
              <a:buSzPct val="100000"/>
              <a:buNone/>
            </a:pPr>
            <a:r>
              <a:rPr b="1" lang="en-US" sz="1800"/>
              <a:t>Java SE 16 (Mar 2021)</a:t>
            </a:r>
            <a:endParaRPr/>
          </a:p>
          <a:p>
            <a:pPr indent="0" lvl="0" marL="0" rtl="0" algn="l">
              <a:spcBef>
                <a:spcPts val="333"/>
              </a:spcBef>
              <a:spcAft>
                <a:spcPts val="0"/>
              </a:spcAft>
              <a:buClr>
                <a:schemeClr val="dk2"/>
              </a:buClr>
              <a:buSzPct val="100000"/>
              <a:buNone/>
            </a:pPr>
            <a:r>
              <a:rPr b="1" lang="en-US" sz="1800"/>
              <a:t>Java SE 17 (September 2021)</a:t>
            </a:r>
            <a:endParaRPr/>
          </a:p>
          <a:p>
            <a:pPr indent="0" lvl="0" marL="0" rtl="0" algn="l">
              <a:spcBef>
                <a:spcPts val="333"/>
              </a:spcBef>
              <a:spcAft>
                <a:spcPts val="0"/>
              </a:spcAft>
              <a:buClr>
                <a:schemeClr val="dk2"/>
              </a:buClr>
              <a:buSzPct val="100000"/>
              <a:buNone/>
            </a:pPr>
            <a:r>
              <a:rPr b="1" lang="en-US" sz="1800"/>
              <a:t>Java SE 18 (to be released by March 2022)</a:t>
            </a:r>
            <a:endParaRPr/>
          </a:p>
          <a:p>
            <a:pPr indent="-237172" lvl="0" marL="342900" rtl="0" algn="l">
              <a:spcBef>
                <a:spcPts val="333"/>
              </a:spcBef>
              <a:spcAft>
                <a:spcPts val="0"/>
              </a:spcAft>
              <a:buClr>
                <a:schemeClr val="dk2"/>
              </a:buClr>
              <a:buSzPct val="100000"/>
              <a:buFont typeface="Noto Sans Symbols"/>
              <a:buNone/>
            </a:pPr>
            <a:r>
              <a:t/>
            </a:r>
            <a:endParaRPr b="1" sz="1800"/>
          </a:p>
        </p:txBody>
      </p:sp>
      <p:cxnSp>
        <p:nvCxnSpPr>
          <p:cNvPr id="318" name="Google Shape;318;p1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19" name="Google Shape;319;p1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20" name="Google Shape;320;p1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21" name="Google Shape;321;p13"/>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3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if...else Statements</a:t>
            </a:r>
            <a:endParaRPr/>
          </a:p>
          <a:p>
            <a:pPr indent="0" lvl="0" marL="0" rtl="0" algn="l">
              <a:spcBef>
                <a:spcPts val="480"/>
              </a:spcBef>
              <a:spcAft>
                <a:spcPts val="0"/>
              </a:spcAft>
              <a:buClr>
                <a:schemeClr val="dk2"/>
              </a:buClr>
              <a:buSzPts val="2400"/>
              <a:buNone/>
            </a:pPr>
            <a:r>
              <a:t/>
            </a:r>
            <a:endParaRPr/>
          </a:p>
          <a:p>
            <a:pPr indent="0" lvl="0" marL="0" rtl="0" algn="l">
              <a:spcBef>
                <a:spcPts val="480"/>
              </a:spcBef>
              <a:spcAft>
                <a:spcPts val="0"/>
              </a:spcAft>
              <a:buClr>
                <a:schemeClr val="dk2"/>
              </a:buClr>
              <a:buSzPts val="2400"/>
              <a:buNone/>
            </a:pPr>
            <a:r>
              <a:rPr lang="en-US"/>
              <a:t>An </a:t>
            </a:r>
            <a:r>
              <a:rPr b="1" lang="en-US"/>
              <a:t>if</a:t>
            </a:r>
            <a:r>
              <a:rPr lang="en-US"/>
              <a:t> statement can be followed by an optional </a:t>
            </a:r>
            <a:r>
              <a:rPr b="1" lang="en-US"/>
              <a:t>else </a:t>
            </a:r>
            <a:r>
              <a:rPr lang="en-US"/>
              <a:t>statement, which executes when the condition evaluates to false.</a:t>
            </a:r>
            <a:br>
              <a:rPr lang="en-US"/>
            </a:br>
            <a:r>
              <a:rPr b="1" lang="en-US"/>
              <a:t>For example:</a:t>
            </a:r>
            <a:endParaRPr/>
          </a:p>
        </p:txBody>
      </p:sp>
      <p:cxnSp>
        <p:nvCxnSpPr>
          <p:cNvPr id="1489" name="Google Shape;1489;p13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90" name="Google Shape;1490;p13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91" name="Google Shape;1491;p13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92" name="Google Shape;1492;p13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493" name="Google Shape;1493;p130"/>
          <p:cNvPicPr preferRelativeResize="0"/>
          <p:nvPr/>
        </p:nvPicPr>
        <p:blipFill rotWithShape="1">
          <a:blip r:embed="rId4">
            <a:alphaModFix/>
          </a:blip>
          <a:srcRect b="0" l="0" r="0" t="0"/>
          <a:stretch/>
        </p:blipFill>
        <p:spPr>
          <a:xfrm>
            <a:off x="622226" y="3140968"/>
            <a:ext cx="3314700" cy="1485900"/>
          </a:xfrm>
          <a:prstGeom prst="rect">
            <a:avLst/>
          </a:prstGeom>
          <a:noFill/>
          <a:ln>
            <a:noFill/>
          </a:ln>
        </p:spPr>
      </p:pic>
      <p:pic>
        <p:nvPicPr>
          <p:cNvPr id="1494" name="Google Shape;1494;p130"/>
          <p:cNvPicPr preferRelativeResize="0"/>
          <p:nvPr/>
        </p:nvPicPr>
        <p:blipFill rotWithShape="1">
          <a:blip r:embed="rId5">
            <a:alphaModFix/>
          </a:blip>
          <a:srcRect b="0" l="0" r="0" t="0"/>
          <a:stretch/>
        </p:blipFill>
        <p:spPr>
          <a:xfrm>
            <a:off x="2699792" y="4869160"/>
            <a:ext cx="5286375" cy="752475"/>
          </a:xfrm>
          <a:prstGeom prst="rect">
            <a:avLst/>
          </a:prstGeom>
          <a:noFill/>
          <a:ln>
            <a:noFill/>
          </a:ln>
        </p:spPr>
      </p:pic>
    </p:spTree>
  </p:cSld>
  <p:clrMapOvr>
    <a:masterClrMapping/>
  </p:clrMapOvr>
  <p:transition>
    <p:fade/>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3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Nested if Statements</a:t>
            </a:r>
            <a:endParaRPr/>
          </a:p>
          <a:p>
            <a:pPr indent="0" lvl="0" marL="0" rtl="0" algn="l">
              <a:spcBef>
                <a:spcPts val="480"/>
              </a:spcBef>
              <a:spcAft>
                <a:spcPts val="0"/>
              </a:spcAft>
              <a:buClr>
                <a:schemeClr val="dk2"/>
              </a:buClr>
              <a:buSzPts val="2400"/>
              <a:buNone/>
            </a:pPr>
            <a:r>
              <a:rPr lang="en-US"/>
              <a:t>You can use one </a:t>
            </a:r>
            <a:r>
              <a:rPr b="1" lang="en-US"/>
              <a:t>if-else</a:t>
            </a:r>
            <a:r>
              <a:rPr lang="en-US"/>
              <a:t> statement inside another</a:t>
            </a:r>
            <a:r>
              <a:rPr b="1" lang="en-US"/>
              <a:t> if</a:t>
            </a:r>
            <a:r>
              <a:rPr lang="en-US"/>
              <a:t> or </a:t>
            </a:r>
            <a:r>
              <a:rPr b="1" lang="en-US"/>
              <a:t>else </a:t>
            </a:r>
            <a:r>
              <a:rPr lang="en-US"/>
              <a:t>statement.</a:t>
            </a:r>
            <a:br>
              <a:rPr lang="en-US"/>
            </a:br>
            <a:r>
              <a:rPr b="1" lang="en-US"/>
              <a:t>For example:</a:t>
            </a:r>
            <a:endParaRPr/>
          </a:p>
        </p:txBody>
      </p:sp>
      <p:cxnSp>
        <p:nvCxnSpPr>
          <p:cNvPr id="1500" name="Google Shape;1500;p13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01" name="Google Shape;1501;p13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02" name="Google Shape;1502;p13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03" name="Google Shape;1503;p13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04" name="Google Shape;1504;p131"/>
          <p:cNvPicPr preferRelativeResize="0"/>
          <p:nvPr/>
        </p:nvPicPr>
        <p:blipFill rotWithShape="1">
          <a:blip r:embed="rId4">
            <a:alphaModFix/>
          </a:blip>
          <a:srcRect b="0" l="0" r="0" t="0"/>
          <a:stretch/>
        </p:blipFill>
        <p:spPr>
          <a:xfrm>
            <a:off x="672477" y="2310579"/>
            <a:ext cx="3876675" cy="2276475"/>
          </a:xfrm>
          <a:prstGeom prst="rect">
            <a:avLst/>
          </a:prstGeom>
          <a:noFill/>
          <a:ln>
            <a:noFill/>
          </a:ln>
        </p:spPr>
      </p:pic>
      <p:pic>
        <p:nvPicPr>
          <p:cNvPr id="1505" name="Google Shape;1505;p131"/>
          <p:cNvPicPr preferRelativeResize="0"/>
          <p:nvPr/>
        </p:nvPicPr>
        <p:blipFill rotWithShape="1">
          <a:blip r:embed="rId5">
            <a:alphaModFix/>
          </a:blip>
          <a:srcRect b="0" l="0" r="0" t="0"/>
          <a:stretch/>
        </p:blipFill>
        <p:spPr>
          <a:xfrm>
            <a:off x="2346251" y="4941168"/>
            <a:ext cx="4743450" cy="514350"/>
          </a:xfrm>
          <a:prstGeom prst="rect">
            <a:avLst/>
          </a:prstGeom>
          <a:noFill/>
          <a:ln>
            <a:noFill/>
          </a:ln>
        </p:spPr>
      </p:pic>
    </p:spTree>
  </p:cSld>
  <p:clrMapOvr>
    <a:masterClrMapping/>
  </p:clrMapOvr>
  <p:transition>
    <p:fade/>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3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else if Statements</a:t>
            </a:r>
            <a:endParaRPr/>
          </a:p>
          <a:p>
            <a:pPr indent="0" lvl="0" marL="0" rtl="0" algn="l">
              <a:spcBef>
                <a:spcPts val="480"/>
              </a:spcBef>
              <a:spcAft>
                <a:spcPts val="0"/>
              </a:spcAft>
              <a:buClr>
                <a:schemeClr val="dk2"/>
              </a:buClr>
              <a:buSzPts val="2400"/>
              <a:buNone/>
            </a:pPr>
            <a:br>
              <a:rPr lang="en-US"/>
            </a:br>
            <a:r>
              <a:rPr lang="en-US"/>
              <a:t>Instead of using nested </a:t>
            </a:r>
            <a:r>
              <a:rPr b="1" lang="en-US"/>
              <a:t>if-else</a:t>
            </a:r>
            <a:r>
              <a:rPr lang="en-US"/>
              <a:t> statements, you can use the </a:t>
            </a:r>
            <a:r>
              <a:rPr b="1" lang="en-US"/>
              <a:t>else if</a:t>
            </a:r>
            <a:r>
              <a:rPr lang="en-US"/>
              <a:t> statement to check multiple conditions.</a:t>
            </a:r>
            <a:br>
              <a:rPr lang="en-US"/>
            </a:br>
            <a:r>
              <a:rPr b="1" lang="en-US"/>
              <a:t>For example:</a:t>
            </a:r>
            <a:endParaRPr/>
          </a:p>
        </p:txBody>
      </p:sp>
      <p:cxnSp>
        <p:nvCxnSpPr>
          <p:cNvPr id="1511" name="Google Shape;1511;p13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12" name="Google Shape;1512;p13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13" name="Google Shape;1513;p13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14" name="Google Shape;1514;p13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15" name="Google Shape;1515;p132"/>
          <p:cNvPicPr preferRelativeResize="0"/>
          <p:nvPr/>
        </p:nvPicPr>
        <p:blipFill rotWithShape="1">
          <a:blip r:embed="rId4">
            <a:alphaModFix/>
          </a:blip>
          <a:srcRect b="0" l="0" r="0" t="0"/>
          <a:stretch/>
        </p:blipFill>
        <p:spPr>
          <a:xfrm>
            <a:off x="611560" y="2852936"/>
            <a:ext cx="4057650" cy="2343150"/>
          </a:xfrm>
          <a:prstGeom prst="rect">
            <a:avLst/>
          </a:prstGeom>
          <a:noFill/>
          <a:ln>
            <a:noFill/>
          </a:ln>
        </p:spPr>
      </p:pic>
      <p:sp>
        <p:nvSpPr>
          <p:cNvPr id="1516" name="Google Shape;1516;p132"/>
          <p:cNvSpPr/>
          <p:nvPr/>
        </p:nvSpPr>
        <p:spPr>
          <a:xfrm>
            <a:off x="5004048" y="3284984"/>
            <a:ext cx="331236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code will check the condition to evaluate to true and execute the statements inside that block.</a:t>
            </a:r>
            <a:endParaRPr sz="1800">
              <a:solidFill>
                <a:schemeClr val="dk1"/>
              </a:solidFill>
              <a:latin typeface="Calibri"/>
              <a:ea typeface="Calibri"/>
              <a:cs typeface="Calibri"/>
              <a:sym typeface="Calibri"/>
            </a:endParaRPr>
          </a:p>
        </p:txBody>
      </p:sp>
      <p:pic>
        <p:nvPicPr>
          <p:cNvPr id="1517" name="Google Shape;1517;p132"/>
          <p:cNvPicPr preferRelativeResize="0"/>
          <p:nvPr/>
        </p:nvPicPr>
        <p:blipFill rotWithShape="1">
          <a:blip r:embed="rId5">
            <a:alphaModFix/>
          </a:blip>
          <a:srcRect b="0" l="0" r="0" t="0"/>
          <a:stretch/>
        </p:blipFill>
        <p:spPr>
          <a:xfrm>
            <a:off x="3275856" y="5252814"/>
            <a:ext cx="4657725" cy="552450"/>
          </a:xfrm>
          <a:prstGeom prst="rect">
            <a:avLst/>
          </a:prstGeom>
          <a:noFill/>
          <a:ln>
            <a:noFill/>
          </a:ln>
        </p:spPr>
      </p:pic>
    </p:spTree>
  </p:cSld>
  <p:clrMapOvr>
    <a:masterClrMapping/>
  </p:clrMapOvr>
  <p:transition>
    <p:fade/>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3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Logical Operators</a:t>
            </a:r>
            <a:endParaRPr/>
          </a:p>
          <a:p>
            <a:pPr indent="0" lvl="0" marL="0" rtl="0" algn="l">
              <a:spcBef>
                <a:spcPts val="480"/>
              </a:spcBef>
              <a:spcAft>
                <a:spcPts val="0"/>
              </a:spcAft>
              <a:buClr>
                <a:schemeClr val="dk2"/>
              </a:buClr>
              <a:buSzPts val="2400"/>
              <a:buNone/>
            </a:pPr>
            <a:br>
              <a:rPr lang="en-US"/>
            </a:br>
            <a:r>
              <a:rPr lang="en-US"/>
              <a:t>Logical operators are used to combine multiple conditions.</a:t>
            </a:r>
            <a:br>
              <a:rPr lang="en-US"/>
            </a:br>
            <a:r>
              <a:rPr lang="en-US"/>
              <a:t>Let's say you wanted your program to output "Welcome!" only when the variable </a:t>
            </a:r>
            <a:r>
              <a:rPr b="1" lang="en-US"/>
              <a:t>age </a:t>
            </a:r>
            <a:r>
              <a:rPr lang="en-US"/>
              <a:t>is greater than 18 and the variable </a:t>
            </a:r>
            <a:r>
              <a:rPr b="1" lang="en-US"/>
              <a:t>money </a:t>
            </a:r>
            <a:r>
              <a:rPr lang="en-US"/>
              <a:t>is greater than 500.</a:t>
            </a:r>
            <a:br>
              <a:rPr lang="en-US"/>
            </a:br>
            <a:r>
              <a:rPr lang="en-US"/>
              <a:t>One way to accomplish this is to use nested </a:t>
            </a:r>
            <a:r>
              <a:rPr b="1" lang="en-US"/>
              <a:t>if </a:t>
            </a:r>
            <a:r>
              <a:rPr lang="en-US"/>
              <a:t>statements:</a:t>
            </a:r>
            <a:endParaRPr/>
          </a:p>
        </p:txBody>
      </p:sp>
      <p:cxnSp>
        <p:nvCxnSpPr>
          <p:cNvPr id="1523" name="Google Shape;1523;p13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24" name="Google Shape;1524;p13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25" name="Google Shape;1525;p13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26" name="Google Shape;1526;p13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27" name="Google Shape;1527;p133"/>
          <p:cNvPicPr preferRelativeResize="0"/>
          <p:nvPr/>
        </p:nvPicPr>
        <p:blipFill rotWithShape="1">
          <a:blip r:embed="rId4">
            <a:alphaModFix/>
          </a:blip>
          <a:srcRect b="0" l="0" r="0" t="0"/>
          <a:stretch/>
        </p:blipFill>
        <p:spPr>
          <a:xfrm>
            <a:off x="755576" y="3444240"/>
            <a:ext cx="3962400" cy="1266825"/>
          </a:xfrm>
          <a:prstGeom prst="rect">
            <a:avLst/>
          </a:prstGeom>
          <a:noFill/>
          <a:ln>
            <a:noFill/>
          </a:ln>
        </p:spPr>
      </p:pic>
    </p:spTree>
  </p:cSld>
  <p:clrMapOvr>
    <a:masterClrMapping/>
  </p:clrMapOvr>
  <p:transition>
    <p:fade/>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3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Logical Operators</a:t>
            </a:r>
            <a:endParaRPr/>
          </a:p>
          <a:p>
            <a:pPr indent="0" lvl="0" marL="0" rtl="0" algn="l">
              <a:spcBef>
                <a:spcPts val="480"/>
              </a:spcBef>
              <a:spcAft>
                <a:spcPts val="0"/>
              </a:spcAft>
              <a:buClr>
                <a:schemeClr val="dk2"/>
              </a:buClr>
              <a:buSzPts val="2400"/>
              <a:buNone/>
            </a:pPr>
            <a:br>
              <a:rPr lang="en-US"/>
            </a:br>
            <a:endParaRPr/>
          </a:p>
        </p:txBody>
      </p:sp>
      <p:cxnSp>
        <p:nvCxnSpPr>
          <p:cNvPr id="1533" name="Google Shape;1533;p13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34" name="Google Shape;1534;p13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35" name="Google Shape;1535;p13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36" name="Google Shape;1536;p13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537" name="Google Shape;1537;p134"/>
          <p:cNvSpPr/>
          <p:nvPr/>
        </p:nvSpPr>
        <p:spPr>
          <a:xfrm>
            <a:off x="755576" y="1268760"/>
            <a:ext cx="7416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However, using the </a:t>
            </a:r>
            <a:r>
              <a:rPr b="1" lang="en-US" sz="1800">
                <a:solidFill>
                  <a:schemeClr val="dk1"/>
                </a:solidFill>
                <a:latin typeface="Calibri"/>
                <a:ea typeface="Calibri"/>
                <a:cs typeface="Calibri"/>
                <a:sym typeface="Calibri"/>
              </a:rPr>
              <a:t>AND </a:t>
            </a:r>
            <a:r>
              <a:rPr lang="en-US" sz="1800">
                <a:solidFill>
                  <a:schemeClr val="dk1"/>
                </a:solidFill>
                <a:latin typeface="Calibri"/>
                <a:ea typeface="Calibri"/>
                <a:cs typeface="Calibri"/>
                <a:sym typeface="Calibri"/>
              </a:rPr>
              <a:t>logical operator (</a:t>
            </a:r>
            <a:r>
              <a:rPr b="1" lang="en-US" sz="1800">
                <a:solidFill>
                  <a:schemeClr val="dk1"/>
                </a:solidFill>
                <a:latin typeface="Calibri"/>
                <a:ea typeface="Calibri"/>
                <a:cs typeface="Calibri"/>
                <a:sym typeface="Calibri"/>
              </a:rPr>
              <a:t>&amp;&amp;</a:t>
            </a:r>
            <a:r>
              <a:rPr lang="en-US" sz="1800">
                <a:solidFill>
                  <a:schemeClr val="dk1"/>
                </a:solidFill>
                <a:latin typeface="Calibri"/>
                <a:ea typeface="Calibri"/>
                <a:cs typeface="Calibri"/>
                <a:sym typeface="Calibri"/>
              </a:rPr>
              <a:t>) is a better way:</a:t>
            </a:r>
            <a:endParaRPr sz="1800">
              <a:solidFill>
                <a:schemeClr val="dk1"/>
              </a:solidFill>
              <a:latin typeface="Calibri"/>
              <a:ea typeface="Calibri"/>
              <a:cs typeface="Calibri"/>
              <a:sym typeface="Calibri"/>
            </a:endParaRPr>
          </a:p>
        </p:txBody>
      </p:sp>
      <p:pic>
        <p:nvPicPr>
          <p:cNvPr id="1538" name="Google Shape;1538;p134"/>
          <p:cNvPicPr preferRelativeResize="0"/>
          <p:nvPr/>
        </p:nvPicPr>
        <p:blipFill rotWithShape="1">
          <a:blip r:embed="rId4">
            <a:alphaModFix/>
          </a:blip>
          <a:srcRect b="0" l="0" r="0" t="0"/>
          <a:stretch/>
        </p:blipFill>
        <p:spPr>
          <a:xfrm>
            <a:off x="939738" y="1988840"/>
            <a:ext cx="3524250" cy="809625"/>
          </a:xfrm>
          <a:prstGeom prst="rect">
            <a:avLst/>
          </a:prstGeom>
          <a:noFill/>
          <a:ln>
            <a:noFill/>
          </a:ln>
        </p:spPr>
      </p:pic>
      <p:pic>
        <p:nvPicPr>
          <p:cNvPr id="1539" name="Google Shape;1539;p134"/>
          <p:cNvPicPr preferRelativeResize="0"/>
          <p:nvPr/>
        </p:nvPicPr>
        <p:blipFill rotWithShape="1">
          <a:blip r:embed="rId5">
            <a:alphaModFix/>
          </a:blip>
          <a:srcRect b="0" l="0" r="0" t="0"/>
          <a:stretch/>
        </p:blipFill>
        <p:spPr>
          <a:xfrm>
            <a:off x="939738" y="3824288"/>
            <a:ext cx="5067300" cy="638175"/>
          </a:xfrm>
          <a:prstGeom prst="rect">
            <a:avLst/>
          </a:prstGeom>
          <a:noFill/>
          <a:ln>
            <a:noFill/>
          </a:ln>
        </p:spPr>
      </p:pic>
    </p:spTree>
  </p:cSld>
  <p:clrMapOvr>
    <a:masterClrMapping/>
  </p:clrMapOvr>
  <p:transition>
    <p:fade/>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3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Logical Operators</a:t>
            </a:r>
            <a:endParaRPr/>
          </a:p>
          <a:p>
            <a:pPr indent="0" lvl="0" marL="0" rtl="0" algn="l">
              <a:spcBef>
                <a:spcPts val="480"/>
              </a:spcBef>
              <a:spcAft>
                <a:spcPts val="0"/>
              </a:spcAft>
              <a:buClr>
                <a:schemeClr val="dk2"/>
              </a:buClr>
              <a:buSzPts val="2400"/>
              <a:buNone/>
            </a:pPr>
            <a:r>
              <a:rPr b="1" lang="en-US"/>
              <a:t>The OR Operator</a:t>
            </a:r>
            <a:endParaRPr/>
          </a:p>
          <a:p>
            <a:pPr indent="0" lvl="0" marL="0" rtl="0" algn="l">
              <a:spcBef>
                <a:spcPts val="480"/>
              </a:spcBef>
              <a:spcAft>
                <a:spcPts val="0"/>
              </a:spcAft>
              <a:buClr>
                <a:schemeClr val="dk2"/>
              </a:buClr>
              <a:buSzPts val="2400"/>
              <a:buNone/>
            </a:pPr>
            <a:r>
              <a:rPr lang="en-US"/>
              <a:t>The </a:t>
            </a:r>
            <a:r>
              <a:rPr b="1" lang="en-US"/>
              <a:t>OR </a:t>
            </a:r>
            <a:r>
              <a:rPr lang="en-US"/>
              <a:t>operator (||) checks if any one of the conditions is true.</a:t>
            </a:r>
            <a:br>
              <a:rPr lang="en-US"/>
            </a:br>
            <a:r>
              <a:rPr lang="en-US"/>
              <a:t>The condition becomes true, if any one of the operands evaluates to true.</a:t>
            </a:r>
            <a:br>
              <a:rPr lang="en-US"/>
            </a:br>
            <a:r>
              <a:rPr b="1" lang="en-US"/>
              <a:t>For example:</a:t>
            </a:r>
            <a:endParaRPr/>
          </a:p>
          <a:p>
            <a:pPr indent="0" lvl="0" marL="0" rtl="0" algn="l">
              <a:spcBef>
                <a:spcPts val="480"/>
              </a:spcBef>
              <a:spcAft>
                <a:spcPts val="0"/>
              </a:spcAft>
              <a:buClr>
                <a:schemeClr val="dk2"/>
              </a:buClr>
              <a:buSzPts val="2400"/>
              <a:buNone/>
            </a:pPr>
            <a:br>
              <a:rPr lang="en-US"/>
            </a:br>
            <a:endParaRPr/>
          </a:p>
        </p:txBody>
      </p:sp>
      <p:cxnSp>
        <p:nvCxnSpPr>
          <p:cNvPr id="1545" name="Google Shape;1545;p13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46" name="Google Shape;1546;p13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47" name="Google Shape;1547;p13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48" name="Google Shape;1548;p13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49" name="Google Shape;1549;p135"/>
          <p:cNvPicPr preferRelativeResize="0"/>
          <p:nvPr/>
        </p:nvPicPr>
        <p:blipFill rotWithShape="1">
          <a:blip r:embed="rId4">
            <a:alphaModFix/>
          </a:blip>
          <a:srcRect b="0" l="0" r="0" t="0"/>
          <a:stretch/>
        </p:blipFill>
        <p:spPr>
          <a:xfrm>
            <a:off x="575038" y="3573016"/>
            <a:ext cx="3629025" cy="1400175"/>
          </a:xfrm>
          <a:prstGeom prst="rect">
            <a:avLst/>
          </a:prstGeom>
          <a:noFill/>
          <a:ln>
            <a:noFill/>
          </a:ln>
        </p:spPr>
      </p:pic>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3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Logical Operators</a:t>
            </a:r>
            <a:endParaRPr/>
          </a:p>
          <a:p>
            <a:pPr indent="0" lvl="0" marL="0" rtl="0" algn="l">
              <a:spcBef>
                <a:spcPts val="480"/>
              </a:spcBef>
              <a:spcAft>
                <a:spcPts val="0"/>
              </a:spcAft>
              <a:buClr>
                <a:schemeClr val="dk2"/>
              </a:buClr>
              <a:buSzPts val="2400"/>
              <a:buNone/>
            </a:pPr>
            <a:r>
              <a:rPr b="1" lang="en-US"/>
              <a:t>The OR Operator</a:t>
            </a:r>
            <a:endParaRPr/>
          </a:p>
          <a:p>
            <a:pPr indent="0" lvl="0" marL="0" rtl="0" algn="l">
              <a:spcBef>
                <a:spcPts val="480"/>
              </a:spcBef>
              <a:spcAft>
                <a:spcPts val="0"/>
              </a:spcAft>
              <a:buClr>
                <a:schemeClr val="dk2"/>
              </a:buClr>
              <a:buSzPts val="2400"/>
              <a:buNone/>
            </a:pPr>
            <a:r>
              <a:rPr lang="en-US"/>
              <a:t>The code above will print "Welcome!" if age is greater than 18 </a:t>
            </a:r>
            <a:r>
              <a:rPr b="1" lang="en-US"/>
              <a:t>or </a:t>
            </a:r>
            <a:r>
              <a:rPr lang="en-US"/>
              <a:t>if money is greater than 500.</a:t>
            </a:r>
            <a:br>
              <a:rPr lang="en-US"/>
            </a:br>
            <a:br>
              <a:rPr lang="en-US"/>
            </a:br>
            <a:r>
              <a:rPr lang="en-US"/>
              <a:t>The </a:t>
            </a:r>
            <a:r>
              <a:rPr b="1" lang="en-US"/>
              <a:t>NOT !</a:t>
            </a:r>
            <a:r>
              <a:rPr lang="en-US"/>
              <a:t>) logical operator is used to reverse the logical state of its operand. If a condition is true, the </a:t>
            </a:r>
            <a:r>
              <a:rPr b="1" lang="en-US"/>
              <a:t>NOT</a:t>
            </a:r>
            <a:r>
              <a:rPr lang="en-US"/>
              <a:t> logical operator will make it false.</a:t>
            </a:r>
            <a:br>
              <a:rPr lang="en-US"/>
            </a:br>
            <a:r>
              <a:rPr b="1" lang="en-US"/>
              <a:t>Example:</a:t>
            </a:r>
            <a:br>
              <a:rPr lang="en-US"/>
            </a:br>
            <a:endParaRPr/>
          </a:p>
        </p:txBody>
      </p:sp>
      <p:cxnSp>
        <p:nvCxnSpPr>
          <p:cNvPr id="1555" name="Google Shape;1555;p13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56" name="Google Shape;1556;p13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57" name="Google Shape;1557;p13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58" name="Google Shape;1558;p13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59" name="Google Shape;1559;p136"/>
          <p:cNvPicPr preferRelativeResize="0"/>
          <p:nvPr/>
        </p:nvPicPr>
        <p:blipFill rotWithShape="1">
          <a:blip r:embed="rId4">
            <a:alphaModFix/>
          </a:blip>
          <a:srcRect b="0" l="0" r="0" t="0"/>
          <a:stretch/>
        </p:blipFill>
        <p:spPr>
          <a:xfrm>
            <a:off x="693815" y="4124325"/>
            <a:ext cx="3857625" cy="1390650"/>
          </a:xfrm>
          <a:prstGeom prst="rect">
            <a:avLst/>
          </a:prstGeom>
          <a:noFill/>
          <a:ln>
            <a:noFill/>
          </a:ln>
        </p:spPr>
      </p:pic>
      <p:pic>
        <p:nvPicPr>
          <p:cNvPr id="1560" name="Google Shape;1560;p136"/>
          <p:cNvPicPr preferRelativeResize="0"/>
          <p:nvPr/>
        </p:nvPicPr>
        <p:blipFill rotWithShape="1">
          <a:blip r:embed="rId5">
            <a:alphaModFix/>
          </a:blip>
          <a:srcRect b="0" l="0" r="0" t="0"/>
          <a:stretch/>
        </p:blipFill>
        <p:spPr>
          <a:xfrm>
            <a:off x="3952942" y="5733636"/>
            <a:ext cx="4400550" cy="476250"/>
          </a:xfrm>
          <a:prstGeom prst="rect">
            <a:avLst/>
          </a:prstGeom>
          <a:noFill/>
          <a:ln>
            <a:noFill/>
          </a:ln>
        </p:spPr>
      </p:pic>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3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The switch Statement</a:t>
            </a:r>
            <a:endParaRPr/>
          </a:p>
          <a:p>
            <a:pPr indent="0" lvl="0" marL="0" rtl="0" algn="l">
              <a:spcBef>
                <a:spcPts val="480"/>
              </a:spcBef>
              <a:spcAft>
                <a:spcPts val="0"/>
              </a:spcAft>
              <a:buClr>
                <a:schemeClr val="dk2"/>
              </a:buClr>
              <a:buSzPts val="2400"/>
              <a:buNone/>
            </a:pPr>
            <a:r>
              <a:rPr lang="en-US"/>
              <a:t>A </a:t>
            </a:r>
            <a:r>
              <a:rPr b="1" lang="en-US"/>
              <a:t>switch </a:t>
            </a:r>
            <a:r>
              <a:rPr lang="en-US"/>
              <a:t>statement tests a variable for equality against a list of values. Each value is called a </a:t>
            </a:r>
            <a:r>
              <a:rPr b="1" lang="en-US"/>
              <a:t>case</a:t>
            </a:r>
            <a:r>
              <a:rPr lang="en-US"/>
              <a:t>, and the variable being switched on is checked for each case.</a:t>
            </a:r>
            <a:br>
              <a:rPr lang="en-US"/>
            </a:br>
            <a:r>
              <a:rPr b="1" lang="en-US"/>
              <a:t>Syntax:</a:t>
            </a:r>
            <a:endParaRPr/>
          </a:p>
        </p:txBody>
      </p:sp>
      <p:cxnSp>
        <p:nvCxnSpPr>
          <p:cNvPr id="1566" name="Google Shape;1566;p13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67" name="Google Shape;1567;p13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68" name="Google Shape;1568;p13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69" name="Google Shape;1569;p13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70" name="Google Shape;1570;p137"/>
          <p:cNvPicPr preferRelativeResize="0"/>
          <p:nvPr/>
        </p:nvPicPr>
        <p:blipFill rotWithShape="1">
          <a:blip r:embed="rId4">
            <a:alphaModFix/>
          </a:blip>
          <a:srcRect b="0" l="0" r="0" t="0"/>
          <a:stretch/>
        </p:blipFill>
        <p:spPr>
          <a:xfrm>
            <a:off x="755576" y="2708920"/>
            <a:ext cx="4419600" cy="2390775"/>
          </a:xfrm>
          <a:prstGeom prst="rect">
            <a:avLst/>
          </a:prstGeom>
          <a:noFill/>
          <a:ln>
            <a:noFill/>
          </a:ln>
        </p:spPr>
      </p:pic>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3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The switch Statement</a:t>
            </a:r>
            <a:endParaRPr/>
          </a:p>
          <a:p>
            <a:pPr indent="0" lvl="0" marL="0" rtl="0" algn="l">
              <a:spcBef>
                <a:spcPts val="480"/>
              </a:spcBef>
              <a:spcAft>
                <a:spcPts val="0"/>
              </a:spcAft>
              <a:buClr>
                <a:schemeClr val="dk2"/>
              </a:buClr>
              <a:buSzPts val="2400"/>
              <a:buNone/>
            </a:pPr>
            <a:r>
              <a:rPr lang="en-US"/>
              <a:t>- When the variable being switched on is equal to a </a:t>
            </a:r>
            <a:r>
              <a:rPr b="1" lang="en-US"/>
              <a:t>case</a:t>
            </a:r>
            <a:r>
              <a:rPr lang="en-US"/>
              <a:t>, the statements following that </a:t>
            </a:r>
            <a:r>
              <a:rPr b="1" lang="en-US"/>
              <a:t>case </a:t>
            </a:r>
            <a:r>
              <a:rPr lang="en-US"/>
              <a:t>will execute until a </a:t>
            </a:r>
            <a:r>
              <a:rPr b="1" lang="en-US"/>
              <a:t>break </a:t>
            </a:r>
            <a:r>
              <a:rPr lang="en-US"/>
              <a:t>statement is reached.</a:t>
            </a:r>
            <a:br>
              <a:rPr lang="en-US"/>
            </a:br>
            <a:r>
              <a:rPr lang="en-US"/>
              <a:t>- When a </a:t>
            </a:r>
            <a:r>
              <a:rPr b="1" lang="en-US"/>
              <a:t>break </a:t>
            </a:r>
            <a:r>
              <a:rPr lang="en-US"/>
              <a:t>statement is reached, the </a:t>
            </a:r>
            <a:r>
              <a:rPr b="1" lang="en-US"/>
              <a:t>switch </a:t>
            </a:r>
            <a:r>
              <a:rPr lang="en-US"/>
              <a:t>terminates, and the flow of control jumps to the next line after the </a:t>
            </a:r>
            <a:r>
              <a:rPr b="1" lang="en-US"/>
              <a:t>switch </a:t>
            </a:r>
            <a:r>
              <a:rPr lang="en-US"/>
              <a:t>statement.</a:t>
            </a:r>
            <a:br>
              <a:rPr lang="en-US"/>
            </a:br>
            <a:r>
              <a:rPr lang="en-US"/>
              <a:t>- Not every </a:t>
            </a:r>
            <a:r>
              <a:rPr b="1" lang="en-US"/>
              <a:t>case </a:t>
            </a:r>
            <a:r>
              <a:rPr lang="en-US"/>
              <a:t>needs to contain a </a:t>
            </a:r>
            <a:r>
              <a:rPr b="1" lang="en-US"/>
              <a:t>break</a:t>
            </a:r>
            <a:r>
              <a:rPr lang="en-US"/>
              <a:t>. If no </a:t>
            </a:r>
            <a:r>
              <a:rPr b="1" lang="en-US"/>
              <a:t>break </a:t>
            </a:r>
            <a:r>
              <a:rPr lang="en-US"/>
              <a:t>appears, the flow of control will fall through to subsequent cases until a </a:t>
            </a:r>
            <a:r>
              <a:rPr b="1" lang="en-US"/>
              <a:t>break </a:t>
            </a:r>
            <a:r>
              <a:rPr lang="en-US"/>
              <a:t>is reached.</a:t>
            </a:r>
            <a:br>
              <a:rPr lang="en-US"/>
            </a:br>
            <a:br>
              <a:rPr lang="en-US"/>
            </a:br>
            <a:r>
              <a:rPr lang="en-US"/>
              <a:t>The example below tests </a:t>
            </a:r>
            <a:r>
              <a:rPr b="1" lang="en-US"/>
              <a:t>day </a:t>
            </a:r>
            <a:r>
              <a:rPr lang="en-US"/>
              <a:t>against a set of values and prints a corresponding message.</a:t>
            </a:r>
            <a:endParaRPr b="1"/>
          </a:p>
        </p:txBody>
      </p:sp>
      <p:cxnSp>
        <p:nvCxnSpPr>
          <p:cNvPr id="1576" name="Google Shape;1576;p13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77" name="Google Shape;1577;p13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78" name="Google Shape;1578;p13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79" name="Google Shape;1579;p13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3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The switch Statement</a:t>
            </a:r>
            <a:endParaRPr/>
          </a:p>
          <a:p>
            <a:pPr indent="0" lvl="0" marL="0" rtl="0" algn="l">
              <a:spcBef>
                <a:spcPts val="480"/>
              </a:spcBef>
              <a:spcAft>
                <a:spcPts val="0"/>
              </a:spcAft>
              <a:buClr>
                <a:schemeClr val="dk2"/>
              </a:buClr>
              <a:buSzPts val="2400"/>
              <a:buNone/>
            </a:pPr>
            <a:r>
              <a:rPr lang="en-US"/>
              <a:t>-</a:t>
            </a:r>
            <a:endParaRPr b="1"/>
          </a:p>
        </p:txBody>
      </p:sp>
      <p:cxnSp>
        <p:nvCxnSpPr>
          <p:cNvPr id="1585" name="Google Shape;1585;p13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86" name="Google Shape;1586;p13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87" name="Google Shape;1587;p13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88" name="Google Shape;1588;p13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589" name="Google Shape;1589;p139"/>
          <p:cNvPicPr preferRelativeResize="0"/>
          <p:nvPr/>
        </p:nvPicPr>
        <p:blipFill rotWithShape="1">
          <a:blip r:embed="rId4">
            <a:alphaModFix/>
          </a:blip>
          <a:srcRect b="0" l="0" r="0" t="0"/>
          <a:stretch/>
        </p:blipFill>
        <p:spPr>
          <a:xfrm>
            <a:off x="539552" y="1124744"/>
            <a:ext cx="3960440" cy="3096344"/>
          </a:xfrm>
          <a:prstGeom prst="rect">
            <a:avLst/>
          </a:prstGeom>
          <a:noFill/>
          <a:ln>
            <a:noFill/>
          </a:ln>
        </p:spPr>
      </p:pic>
      <p:pic>
        <p:nvPicPr>
          <p:cNvPr id="1590" name="Google Shape;1590;p139"/>
          <p:cNvPicPr preferRelativeResize="0"/>
          <p:nvPr/>
        </p:nvPicPr>
        <p:blipFill rotWithShape="1">
          <a:blip r:embed="rId5">
            <a:alphaModFix/>
          </a:blip>
          <a:srcRect b="0" l="0" r="0" t="0"/>
          <a:stretch/>
        </p:blipFill>
        <p:spPr>
          <a:xfrm>
            <a:off x="539552" y="4725144"/>
            <a:ext cx="5286375" cy="676275"/>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Features of Java</a:t>
            </a:r>
            <a:endParaRPr/>
          </a:p>
          <a:p>
            <a:pPr indent="0" lvl="0" marL="0" rtl="0" algn="l">
              <a:spcBef>
                <a:spcPts val="360"/>
              </a:spcBef>
              <a:spcAft>
                <a:spcPts val="0"/>
              </a:spcAft>
              <a:buClr>
                <a:schemeClr val="dk2"/>
              </a:buClr>
              <a:buSzPts val="1800"/>
              <a:buNone/>
            </a:pPr>
            <a:r>
              <a:rPr lang="en-US" sz="1800"/>
              <a:t>A list of the most important features of the Java language is given below.</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3"/>
              </a:rPr>
              <a:t>Simple</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4"/>
              </a:rPr>
              <a:t>Object-Oriented</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5"/>
              </a:rPr>
              <a:t>Portable</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6"/>
              </a:rPr>
              <a:t>Platform independent</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7"/>
              </a:rPr>
              <a:t>Secured</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8"/>
              </a:rPr>
              <a:t>Robust</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9"/>
              </a:rPr>
              <a:t>Architecture neutral</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10"/>
              </a:rPr>
              <a:t>Interpreted</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11"/>
              </a:rPr>
              <a:t>High Performance</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12"/>
              </a:rPr>
              <a:t>Multithreaded</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13"/>
              </a:rPr>
              <a:t>Distributed</a:t>
            </a:r>
            <a:endParaRPr/>
          </a:p>
          <a:p>
            <a:pPr indent="-285750" lvl="0" marL="285750" rtl="0" algn="l">
              <a:spcBef>
                <a:spcPts val="360"/>
              </a:spcBef>
              <a:spcAft>
                <a:spcPts val="0"/>
              </a:spcAft>
              <a:buClr>
                <a:schemeClr val="dk2"/>
              </a:buClr>
              <a:buSzPts val="1800"/>
              <a:buFont typeface="Noto Sans Symbols"/>
              <a:buChar char="⮚"/>
            </a:pPr>
            <a:r>
              <a:rPr lang="en-US" sz="1800" u="sng">
                <a:solidFill>
                  <a:schemeClr val="hlink"/>
                </a:solidFill>
                <a:hlinkClick r:id="rId14"/>
              </a:rPr>
              <a:t>Dynamic</a:t>
            </a:r>
            <a:endParaRPr sz="1800"/>
          </a:p>
          <a:p>
            <a:pPr indent="-228600" lvl="0" marL="342900" rtl="0" algn="l">
              <a:spcBef>
                <a:spcPts val="360"/>
              </a:spcBef>
              <a:spcAft>
                <a:spcPts val="0"/>
              </a:spcAft>
              <a:buClr>
                <a:schemeClr val="dk2"/>
              </a:buClr>
              <a:buSzPts val="1800"/>
              <a:buFont typeface="Noto Sans Symbols"/>
              <a:buNone/>
            </a:pPr>
            <a:r>
              <a:t/>
            </a:r>
            <a:endParaRPr b="1" sz="1800"/>
          </a:p>
        </p:txBody>
      </p:sp>
      <p:cxnSp>
        <p:nvCxnSpPr>
          <p:cNvPr id="327" name="Google Shape;327;p1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28" name="Google Shape;328;p1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29" name="Google Shape;329;p1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30" name="Google Shape;330;p14"/>
          <p:cNvPicPr preferRelativeResize="0"/>
          <p:nvPr/>
        </p:nvPicPr>
        <p:blipFill rotWithShape="1">
          <a:blip r:embed="rId15">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4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The default Statement</a:t>
            </a:r>
            <a:endParaRPr/>
          </a:p>
          <a:p>
            <a:pPr indent="0" lvl="0" marL="0" rtl="0" algn="l">
              <a:spcBef>
                <a:spcPts val="480"/>
              </a:spcBef>
              <a:spcAft>
                <a:spcPts val="0"/>
              </a:spcAft>
              <a:buClr>
                <a:schemeClr val="dk2"/>
              </a:buClr>
              <a:buSzPts val="2400"/>
              <a:buNone/>
            </a:pPr>
            <a:r>
              <a:rPr lang="en-US"/>
              <a:t>A switch statement can have an optional </a:t>
            </a:r>
            <a:r>
              <a:rPr b="1" lang="en-US"/>
              <a:t>default </a:t>
            </a:r>
            <a:r>
              <a:rPr lang="en-US"/>
              <a:t>case.</a:t>
            </a:r>
            <a:br>
              <a:rPr lang="en-US"/>
            </a:br>
            <a:r>
              <a:rPr lang="en-US"/>
              <a:t>The </a:t>
            </a:r>
            <a:r>
              <a:rPr b="1" lang="en-US"/>
              <a:t>default </a:t>
            </a:r>
            <a:r>
              <a:rPr lang="en-US"/>
              <a:t>case can be used for performing a task when none of the cases is matched.</a:t>
            </a:r>
            <a:br>
              <a:rPr lang="en-US"/>
            </a:br>
            <a:r>
              <a:rPr b="1" lang="en-US"/>
              <a:t>For example: </a:t>
            </a:r>
            <a:endParaRPr/>
          </a:p>
          <a:p>
            <a:pPr indent="0" lvl="0" marL="0" marR="0" rtl="0" algn="r">
              <a:spcBef>
                <a:spcPts val="480"/>
              </a:spcBef>
              <a:spcAft>
                <a:spcPts val="0"/>
              </a:spcAft>
              <a:buClr>
                <a:schemeClr val="dk2"/>
              </a:buClr>
              <a:buSzPts val="2400"/>
              <a:buFont typeface="Calibri"/>
              <a:buNone/>
            </a:pPr>
            <a:br>
              <a:rPr lang="en-US"/>
            </a:br>
            <a:endParaRPr b="1"/>
          </a:p>
        </p:txBody>
      </p:sp>
      <p:cxnSp>
        <p:nvCxnSpPr>
          <p:cNvPr id="1596" name="Google Shape;1596;p14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97" name="Google Shape;1597;p14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98" name="Google Shape;1598;p14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99" name="Google Shape;1599;p14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600" name="Google Shape;1600;p140"/>
          <p:cNvPicPr preferRelativeResize="0"/>
          <p:nvPr/>
        </p:nvPicPr>
        <p:blipFill rotWithShape="1">
          <a:blip r:embed="rId4">
            <a:alphaModFix/>
          </a:blip>
          <a:srcRect b="0" l="0" r="0" t="0"/>
          <a:stretch/>
        </p:blipFill>
        <p:spPr>
          <a:xfrm>
            <a:off x="681334" y="2636912"/>
            <a:ext cx="4095750" cy="2486025"/>
          </a:xfrm>
          <a:prstGeom prst="rect">
            <a:avLst/>
          </a:prstGeom>
          <a:noFill/>
          <a:ln>
            <a:noFill/>
          </a:ln>
        </p:spPr>
      </p:pic>
      <p:pic>
        <p:nvPicPr>
          <p:cNvPr id="1601" name="Google Shape;1601;p140"/>
          <p:cNvPicPr preferRelativeResize="0"/>
          <p:nvPr/>
        </p:nvPicPr>
        <p:blipFill rotWithShape="1">
          <a:blip r:embed="rId5">
            <a:alphaModFix/>
          </a:blip>
          <a:srcRect b="0" l="0" r="0" t="0"/>
          <a:stretch/>
        </p:blipFill>
        <p:spPr>
          <a:xfrm>
            <a:off x="3436619" y="5229200"/>
            <a:ext cx="5095875" cy="781050"/>
          </a:xfrm>
          <a:prstGeom prst="rect">
            <a:avLst/>
          </a:prstGeom>
          <a:noFill/>
          <a:ln>
            <a:noFill/>
          </a:ln>
        </p:spPr>
      </p:pic>
    </p:spTree>
  </p:cSld>
  <p:clrMapOvr>
    <a:masterClrMapping/>
  </p:clrMapOvr>
  <p:transition>
    <p:fade/>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4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07" name="Google Shape;1607;p14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08" name="Google Shape;1608;p14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09" name="Google Shape;1609;p14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10" name="Google Shape;1610;p14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11" name="Google Shape;1611;p141"/>
          <p:cNvSpPr/>
          <p:nvPr/>
        </p:nvSpPr>
        <p:spPr>
          <a:xfrm>
            <a:off x="539552" y="620688"/>
            <a:ext cx="756084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The switch Expression</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switch expression</a:t>
            </a:r>
            <a:r>
              <a:rPr lang="en-US" sz="1800">
                <a:solidFill>
                  <a:schemeClr val="dk1"/>
                </a:solidFill>
                <a:latin typeface="Calibri"/>
                <a:ea typeface="Calibri"/>
                <a:cs typeface="Calibri"/>
                <a:sym typeface="Calibri"/>
              </a:rPr>
              <a:t> allows multiple comma-separated values per case and returns a value for the whole switch-case block.</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For example:</a:t>
            </a:r>
            <a:endParaRPr sz="1800">
              <a:solidFill>
                <a:schemeClr val="dk1"/>
              </a:solidFill>
              <a:latin typeface="Calibri"/>
              <a:ea typeface="Calibri"/>
              <a:cs typeface="Calibri"/>
              <a:sym typeface="Calibri"/>
            </a:endParaRPr>
          </a:p>
        </p:txBody>
      </p:sp>
      <p:pic>
        <p:nvPicPr>
          <p:cNvPr id="1612" name="Google Shape;1612;p141"/>
          <p:cNvPicPr preferRelativeResize="0"/>
          <p:nvPr/>
        </p:nvPicPr>
        <p:blipFill rotWithShape="1">
          <a:blip r:embed="rId4">
            <a:alphaModFix/>
          </a:blip>
          <a:srcRect b="0" l="0" r="0" t="0"/>
          <a:stretch/>
        </p:blipFill>
        <p:spPr>
          <a:xfrm>
            <a:off x="674350" y="2564904"/>
            <a:ext cx="5265802" cy="1238250"/>
          </a:xfrm>
          <a:prstGeom prst="rect">
            <a:avLst/>
          </a:prstGeom>
          <a:noFill/>
          <a:ln>
            <a:noFill/>
          </a:ln>
        </p:spPr>
      </p:pic>
      <p:sp>
        <p:nvSpPr>
          <p:cNvPr id="1613" name="Google Shape;1613;p141"/>
          <p:cNvSpPr/>
          <p:nvPr/>
        </p:nvSpPr>
        <p:spPr>
          <a:xfrm>
            <a:off x="722824" y="4005064"/>
            <a:ext cx="69455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switch expression makes the switch-case block much shorter and doesn't use a break statement.</a:t>
            </a:r>
            <a:endParaRPr sz="1800">
              <a:solidFill>
                <a:schemeClr val="dk1"/>
              </a:solidFill>
              <a:latin typeface="Calibri"/>
              <a:ea typeface="Calibri"/>
              <a:cs typeface="Calibri"/>
              <a:sym typeface="Calibri"/>
            </a:endParaRPr>
          </a:p>
        </p:txBody>
      </p:sp>
      <p:pic>
        <p:nvPicPr>
          <p:cNvPr id="1614" name="Google Shape;1614;p141"/>
          <p:cNvPicPr preferRelativeResize="0"/>
          <p:nvPr/>
        </p:nvPicPr>
        <p:blipFill rotWithShape="1">
          <a:blip r:embed="rId5">
            <a:alphaModFix/>
          </a:blip>
          <a:srcRect b="0" l="0" r="0" t="0"/>
          <a:stretch/>
        </p:blipFill>
        <p:spPr>
          <a:xfrm>
            <a:off x="793688" y="5013176"/>
            <a:ext cx="3486150" cy="390525"/>
          </a:xfrm>
          <a:prstGeom prst="rect">
            <a:avLst/>
          </a:prstGeom>
          <a:noFill/>
          <a:ln>
            <a:noFill/>
          </a:ln>
        </p:spPr>
      </p:pic>
    </p:spTree>
  </p:cSld>
  <p:clrMapOvr>
    <a:masterClrMapping/>
  </p:clrMapOvr>
  <p:transition>
    <p:fade/>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4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20" name="Google Shape;1620;p14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21" name="Google Shape;1621;p14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22" name="Google Shape;1622;p14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23" name="Google Shape;1623;p14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24" name="Google Shape;1624;p142"/>
          <p:cNvSpPr/>
          <p:nvPr/>
        </p:nvSpPr>
        <p:spPr>
          <a:xfrm>
            <a:off x="683568" y="566678"/>
            <a:ext cx="7056784"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while Loops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a:t>
            </a:r>
            <a:r>
              <a:rPr b="1" lang="en-US" sz="1800">
                <a:solidFill>
                  <a:schemeClr val="dk1"/>
                </a:solidFill>
                <a:latin typeface="Calibri"/>
                <a:ea typeface="Calibri"/>
                <a:cs typeface="Calibri"/>
                <a:sym typeface="Calibri"/>
              </a:rPr>
              <a:t>loop </a:t>
            </a:r>
            <a:r>
              <a:rPr lang="en-US" sz="1800">
                <a:solidFill>
                  <a:schemeClr val="dk1"/>
                </a:solidFill>
                <a:latin typeface="Calibri"/>
                <a:ea typeface="Calibri"/>
                <a:cs typeface="Calibri"/>
                <a:sym typeface="Calibri"/>
              </a:rPr>
              <a:t>statement allows to repeatedly execute a statement or group of statements.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a:t>
            </a:r>
            <a:r>
              <a:rPr b="1" lang="en-US" sz="1800">
                <a:solidFill>
                  <a:schemeClr val="dk1"/>
                </a:solidFill>
                <a:latin typeface="Calibri"/>
                <a:ea typeface="Calibri"/>
                <a:cs typeface="Calibri"/>
                <a:sym typeface="Calibri"/>
              </a:rPr>
              <a:t>while </a:t>
            </a:r>
            <a:r>
              <a:rPr lang="en-US" sz="1800">
                <a:solidFill>
                  <a:schemeClr val="dk1"/>
                </a:solidFill>
                <a:latin typeface="Calibri"/>
                <a:ea typeface="Calibri"/>
                <a:cs typeface="Calibri"/>
                <a:sym typeface="Calibri"/>
              </a:rPr>
              <a:t>loop statement repeatedly executes a target statement as long as a given condition is true.</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625" name="Google Shape;1625;p142"/>
          <p:cNvPicPr preferRelativeResize="0"/>
          <p:nvPr/>
        </p:nvPicPr>
        <p:blipFill rotWithShape="1">
          <a:blip r:embed="rId4">
            <a:alphaModFix/>
          </a:blip>
          <a:srcRect b="0" l="0" r="0" t="0"/>
          <a:stretch/>
        </p:blipFill>
        <p:spPr>
          <a:xfrm>
            <a:off x="755576" y="2996952"/>
            <a:ext cx="3619500" cy="1400175"/>
          </a:xfrm>
          <a:prstGeom prst="rect">
            <a:avLst/>
          </a:prstGeom>
          <a:noFill/>
          <a:ln>
            <a:noFill/>
          </a:ln>
        </p:spPr>
      </p:pic>
      <p:sp>
        <p:nvSpPr>
          <p:cNvPr id="1626" name="Google Shape;1626;p142"/>
          <p:cNvSpPr/>
          <p:nvPr/>
        </p:nvSpPr>
        <p:spPr>
          <a:xfrm>
            <a:off x="755576" y="4604935"/>
            <a:ext cx="73448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while </a:t>
            </a:r>
            <a:r>
              <a:rPr lang="en-US" sz="1800">
                <a:solidFill>
                  <a:schemeClr val="dk1"/>
                </a:solidFill>
                <a:latin typeface="Calibri"/>
                <a:ea typeface="Calibri"/>
                <a:cs typeface="Calibri"/>
                <a:sym typeface="Calibri"/>
              </a:rPr>
              <a:t>loops check for the condition x &gt; 0. If it evaluates to true, it executes the statements within its body. Then it checks for the statement again and repeats.</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4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32" name="Google Shape;1632;p14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33" name="Google Shape;1633;p14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34" name="Google Shape;1634;p14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35" name="Google Shape;1635;p14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36" name="Google Shape;1636;p143"/>
          <p:cNvSpPr/>
          <p:nvPr/>
        </p:nvSpPr>
        <p:spPr>
          <a:xfrm>
            <a:off x="561288" y="548680"/>
            <a:ext cx="753910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while Loops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When the expression is tested and the result is false, the loop body is skipped and the first statement after the while loop is executed.</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637" name="Google Shape;1637;p143"/>
          <p:cNvPicPr preferRelativeResize="0"/>
          <p:nvPr/>
        </p:nvPicPr>
        <p:blipFill rotWithShape="1">
          <a:blip r:embed="rId4">
            <a:alphaModFix/>
          </a:blip>
          <a:srcRect b="0" l="0" r="0" t="0"/>
          <a:stretch/>
        </p:blipFill>
        <p:spPr>
          <a:xfrm>
            <a:off x="672449" y="2204864"/>
            <a:ext cx="4295775" cy="2905125"/>
          </a:xfrm>
          <a:prstGeom prst="rect">
            <a:avLst/>
          </a:prstGeom>
          <a:noFill/>
          <a:ln>
            <a:noFill/>
          </a:ln>
        </p:spPr>
      </p:pic>
      <p:pic>
        <p:nvPicPr>
          <p:cNvPr id="1638" name="Google Shape;1638;p143"/>
          <p:cNvPicPr preferRelativeResize="0"/>
          <p:nvPr/>
        </p:nvPicPr>
        <p:blipFill rotWithShape="1">
          <a:blip r:embed="rId5">
            <a:alphaModFix/>
          </a:blip>
          <a:srcRect b="0" l="0" r="0" t="0"/>
          <a:stretch/>
        </p:blipFill>
        <p:spPr>
          <a:xfrm>
            <a:off x="3131840" y="5300439"/>
            <a:ext cx="4724400" cy="504825"/>
          </a:xfrm>
          <a:prstGeom prst="rect">
            <a:avLst/>
          </a:prstGeom>
          <a:noFill/>
          <a:ln>
            <a:noFill/>
          </a:ln>
        </p:spPr>
      </p:pic>
    </p:spTree>
  </p:cSld>
  <p:clrMapOvr>
    <a:masterClrMapping/>
  </p:clrMapOvr>
  <p:transition>
    <p:fade/>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4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44" name="Google Shape;1644;p14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45" name="Google Shape;1645;p14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46" name="Google Shape;1646;p14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47" name="Google Shape;1647;p14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48" name="Google Shape;1648;p144"/>
          <p:cNvSpPr/>
          <p:nvPr/>
        </p:nvSpPr>
        <p:spPr>
          <a:xfrm>
            <a:off x="539552" y="692696"/>
            <a:ext cx="741682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for Loops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Another loop structure is the </a:t>
            </a:r>
            <a:r>
              <a:rPr b="1" lang="en-US" sz="1800">
                <a:solidFill>
                  <a:schemeClr val="dk1"/>
                </a:solidFill>
                <a:latin typeface="Calibri"/>
                <a:ea typeface="Calibri"/>
                <a:cs typeface="Calibri"/>
                <a:sym typeface="Calibri"/>
              </a:rPr>
              <a:t>for </a:t>
            </a:r>
            <a:r>
              <a:rPr lang="en-US" sz="1800">
                <a:solidFill>
                  <a:schemeClr val="dk1"/>
                </a:solidFill>
                <a:latin typeface="Calibri"/>
                <a:ea typeface="Calibri"/>
                <a:cs typeface="Calibri"/>
                <a:sym typeface="Calibri"/>
              </a:rPr>
              <a:t>loop. A for loop allows you to efficiently write a loop that needs to execute a specific number of times.</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Syntax:</a:t>
            </a:r>
            <a:endParaRPr sz="1800">
              <a:solidFill>
                <a:schemeClr val="dk1"/>
              </a:solidFill>
              <a:latin typeface="Calibri"/>
              <a:ea typeface="Calibri"/>
              <a:cs typeface="Calibri"/>
              <a:sym typeface="Calibri"/>
            </a:endParaRPr>
          </a:p>
        </p:txBody>
      </p:sp>
      <p:pic>
        <p:nvPicPr>
          <p:cNvPr id="1649" name="Google Shape;1649;p144"/>
          <p:cNvPicPr preferRelativeResize="0"/>
          <p:nvPr/>
        </p:nvPicPr>
        <p:blipFill rotWithShape="1">
          <a:blip r:embed="rId4">
            <a:alphaModFix/>
          </a:blip>
          <a:srcRect b="0" l="0" r="0" t="0"/>
          <a:stretch/>
        </p:blipFill>
        <p:spPr>
          <a:xfrm>
            <a:off x="755576" y="2241652"/>
            <a:ext cx="4600575" cy="990600"/>
          </a:xfrm>
          <a:prstGeom prst="rect">
            <a:avLst/>
          </a:prstGeom>
          <a:noFill/>
          <a:ln>
            <a:noFill/>
          </a:ln>
        </p:spPr>
      </p:pic>
      <p:sp>
        <p:nvSpPr>
          <p:cNvPr id="1650" name="Google Shape;1650;p144"/>
          <p:cNvSpPr/>
          <p:nvPr/>
        </p:nvSpPr>
        <p:spPr>
          <a:xfrm>
            <a:off x="539552" y="3356992"/>
            <a:ext cx="792088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Initialization</a:t>
            </a:r>
            <a:r>
              <a:rPr lang="en-US" sz="1800">
                <a:solidFill>
                  <a:schemeClr val="dk1"/>
                </a:solidFill>
                <a:latin typeface="Calibri"/>
                <a:ea typeface="Calibri"/>
                <a:cs typeface="Calibri"/>
                <a:sym typeface="Calibri"/>
              </a:rPr>
              <a:t>: Expression executes only once during the beginning of loop</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Condition</a:t>
            </a:r>
            <a:r>
              <a:rPr lang="en-US" sz="1800">
                <a:solidFill>
                  <a:schemeClr val="dk1"/>
                </a:solidFill>
                <a:latin typeface="Calibri"/>
                <a:ea typeface="Calibri"/>
                <a:cs typeface="Calibri"/>
                <a:sym typeface="Calibri"/>
              </a:rPr>
              <a:t>: Is evaluated each time the loop iterates. The loop executes the statement repeatedly, until this condition returns false.</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Increment/Decrement</a:t>
            </a:r>
            <a:r>
              <a:rPr lang="en-US" sz="1800">
                <a:solidFill>
                  <a:schemeClr val="dk1"/>
                </a:solidFill>
                <a:latin typeface="Calibri"/>
                <a:ea typeface="Calibri"/>
                <a:cs typeface="Calibri"/>
                <a:sym typeface="Calibri"/>
              </a:rPr>
              <a:t>: Executes after each iteration of the loop.</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4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56" name="Google Shape;1656;p14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57" name="Google Shape;1657;p14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58" name="Google Shape;1658;p14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59" name="Google Shape;1659;p14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60" name="Google Shape;1660;p145"/>
          <p:cNvSpPr/>
          <p:nvPr/>
        </p:nvSpPr>
        <p:spPr>
          <a:xfrm>
            <a:off x="539552" y="692696"/>
            <a:ext cx="79208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following example prints the numbers 1 through 5.</a:t>
            </a:r>
            <a:endParaRPr sz="1800">
              <a:solidFill>
                <a:schemeClr val="dk1"/>
              </a:solidFill>
              <a:latin typeface="Calibri"/>
              <a:ea typeface="Calibri"/>
              <a:cs typeface="Calibri"/>
              <a:sym typeface="Calibri"/>
            </a:endParaRPr>
          </a:p>
        </p:txBody>
      </p:sp>
      <p:pic>
        <p:nvPicPr>
          <p:cNvPr id="1661" name="Google Shape;1661;p145"/>
          <p:cNvPicPr preferRelativeResize="0"/>
          <p:nvPr/>
        </p:nvPicPr>
        <p:blipFill rotWithShape="1">
          <a:blip r:embed="rId4">
            <a:alphaModFix/>
          </a:blip>
          <a:srcRect b="0" l="0" r="0" t="0"/>
          <a:stretch/>
        </p:blipFill>
        <p:spPr>
          <a:xfrm>
            <a:off x="763192" y="1340768"/>
            <a:ext cx="3343275" cy="876300"/>
          </a:xfrm>
          <a:prstGeom prst="rect">
            <a:avLst/>
          </a:prstGeom>
          <a:noFill/>
          <a:ln>
            <a:noFill/>
          </a:ln>
        </p:spPr>
      </p:pic>
      <p:sp>
        <p:nvSpPr>
          <p:cNvPr id="1662" name="Google Shape;1662;p145"/>
          <p:cNvSpPr/>
          <p:nvPr/>
        </p:nvSpPr>
        <p:spPr>
          <a:xfrm>
            <a:off x="755576" y="2690336"/>
            <a:ext cx="72728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initializes x to the value 1, and repeatedly prints the value of x, until the condition x&lt;=5 becomes false.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On each iteration, the statement x++ is executed, incrementing x by one.</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4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68" name="Google Shape;1668;p14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69" name="Google Shape;1669;p14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70" name="Google Shape;1670;p14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71" name="Google Shape;1671;p14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72" name="Google Shape;1672;p146"/>
          <p:cNvSpPr/>
          <p:nvPr/>
        </p:nvSpPr>
        <p:spPr>
          <a:xfrm>
            <a:off x="539552" y="692696"/>
            <a:ext cx="756084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for Loops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You can have any type of condition and any type of increment statements in the for loop.</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example below prints only the even values between 0 and 10:</a:t>
            </a:r>
            <a:endParaRPr sz="1800">
              <a:solidFill>
                <a:schemeClr val="dk1"/>
              </a:solidFill>
              <a:latin typeface="Calibri"/>
              <a:ea typeface="Calibri"/>
              <a:cs typeface="Calibri"/>
              <a:sym typeface="Calibri"/>
            </a:endParaRPr>
          </a:p>
        </p:txBody>
      </p:sp>
      <p:pic>
        <p:nvPicPr>
          <p:cNvPr id="1673" name="Google Shape;1673;p146"/>
          <p:cNvPicPr preferRelativeResize="0"/>
          <p:nvPr/>
        </p:nvPicPr>
        <p:blipFill rotWithShape="1">
          <a:blip r:embed="rId4">
            <a:alphaModFix/>
          </a:blip>
          <a:srcRect b="0" l="0" r="0" t="0"/>
          <a:stretch/>
        </p:blipFill>
        <p:spPr>
          <a:xfrm>
            <a:off x="616708" y="2348880"/>
            <a:ext cx="3200400" cy="2343150"/>
          </a:xfrm>
          <a:prstGeom prst="rect">
            <a:avLst/>
          </a:prstGeom>
          <a:noFill/>
          <a:ln>
            <a:noFill/>
          </a:ln>
        </p:spPr>
      </p:pic>
      <p:pic>
        <p:nvPicPr>
          <p:cNvPr id="1674" name="Google Shape;1674;p146"/>
          <p:cNvPicPr preferRelativeResize="0"/>
          <p:nvPr/>
        </p:nvPicPr>
        <p:blipFill rotWithShape="1">
          <a:blip r:embed="rId5">
            <a:alphaModFix/>
          </a:blip>
          <a:srcRect b="0" l="0" r="0" t="0"/>
          <a:stretch/>
        </p:blipFill>
        <p:spPr>
          <a:xfrm>
            <a:off x="596148" y="5085184"/>
            <a:ext cx="5248275" cy="485775"/>
          </a:xfrm>
          <a:prstGeom prst="rect">
            <a:avLst/>
          </a:prstGeom>
          <a:noFill/>
          <a:ln>
            <a:noFill/>
          </a:ln>
        </p:spPr>
      </p:pic>
    </p:spTree>
  </p:cSld>
  <p:clrMapOvr>
    <a:masterClrMapping/>
  </p:clrMapOvr>
  <p:transition>
    <p:fade/>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4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80" name="Google Shape;1680;p14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81" name="Google Shape;1681;p14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82" name="Google Shape;1682;p14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83" name="Google Shape;1683;p14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84" name="Google Shape;1684;p147"/>
          <p:cNvSpPr/>
          <p:nvPr/>
        </p:nvSpPr>
        <p:spPr>
          <a:xfrm>
            <a:off x="568904" y="620688"/>
            <a:ext cx="774751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do...while Loops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a:t>
            </a:r>
            <a:r>
              <a:rPr b="1" lang="en-US" sz="1800">
                <a:solidFill>
                  <a:schemeClr val="dk1"/>
                </a:solidFill>
                <a:latin typeface="Calibri"/>
                <a:ea typeface="Calibri"/>
                <a:cs typeface="Calibri"/>
                <a:sym typeface="Calibri"/>
              </a:rPr>
              <a:t>do...while</a:t>
            </a:r>
            <a:r>
              <a:rPr lang="en-US" sz="1800">
                <a:solidFill>
                  <a:schemeClr val="dk1"/>
                </a:solidFill>
                <a:latin typeface="Calibri"/>
                <a:ea typeface="Calibri"/>
                <a:cs typeface="Calibri"/>
                <a:sym typeface="Calibri"/>
              </a:rPr>
              <a:t> loop is similar to a </a:t>
            </a:r>
            <a:r>
              <a:rPr b="1" lang="en-US" sz="1800">
                <a:solidFill>
                  <a:schemeClr val="dk1"/>
                </a:solidFill>
                <a:latin typeface="Calibri"/>
                <a:ea typeface="Calibri"/>
                <a:cs typeface="Calibri"/>
                <a:sym typeface="Calibri"/>
              </a:rPr>
              <a:t>while </a:t>
            </a:r>
            <a:r>
              <a:rPr lang="en-US" sz="1800">
                <a:solidFill>
                  <a:schemeClr val="dk1"/>
                </a:solidFill>
                <a:latin typeface="Calibri"/>
                <a:ea typeface="Calibri"/>
                <a:cs typeface="Calibri"/>
                <a:sym typeface="Calibri"/>
              </a:rPr>
              <a:t>loop, except that a </a:t>
            </a:r>
            <a:r>
              <a:rPr b="1" lang="en-US" sz="1800">
                <a:solidFill>
                  <a:schemeClr val="dk1"/>
                </a:solidFill>
                <a:latin typeface="Calibri"/>
                <a:ea typeface="Calibri"/>
                <a:cs typeface="Calibri"/>
                <a:sym typeface="Calibri"/>
              </a:rPr>
              <a:t>do...while</a:t>
            </a:r>
            <a:r>
              <a:rPr lang="en-US" sz="1800">
                <a:solidFill>
                  <a:schemeClr val="dk1"/>
                </a:solidFill>
                <a:latin typeface="Calibri"/>
                <a:ea typeface="Calibri"/>
                <a:cs typeface="Calibri"/>
                <a:sym typeface="Calibri"/>
              </a:rPr>
              <a:t> loop is guaranteed to execute at least one time.</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685" name="Google Shape;1685;p147"/>
          <p:cNvPicPr preferRelativeResize="0"/>
          <p:nvPr/>
        </p:nvPicPr>
        <p:blipFill rotWithShape="1">
          <a:blip r:embed="rId4">
            <a:alphaModFix/>
          </a:blip>
          <a:srcRect b="0" l="0" r="0" t="0"/>
          <a:stretch/>
        </p:blipFill>
        <p:spPr>
          <a:xfrm>
            <a:off x="722825" y="2636912"/>
            <a:ext cx="2828925" cy="2543175"/>
          </a:xfrm>
          <a:prstGeom prst="rect">
            <a:avLst/>
          </a:prstGeom>
          <a:noFill/>
          <a:ln>
            <a:noFill/>
          </a:ln>
        </p:spPr>
      </p:pic>
    </p:spTree>
  </p:cSld>
  <p:clrMapOvr>
    <a:masterClrMapping/>
  </p:clrMapOvr>
  <p:transition>
    <p:fade/>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4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691" name="Google Shape;1691;p14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692" name="Google Shape;1692;p14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693" name="Google Shape;1693;p14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694" name="Google Shape;1694;p14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695" name="Google Shape;1695;p148"/>
          <p:cNvSpPr/>
          <p:nvPr/>
        </p:nvSpPr>
        <p:spPr>
          <a:xfrm>
            <a:off x="568904" y="620688"/>
            <a:ext cx="774751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do...while Loops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696" name="Google Shape;1696;p148"/>
          <p:cNvSpPr/>
          <p:nvPr/>
        </p:nvSpPr>
        <p:spPr>
          <a:xfrm>
            <a:off x="568904" y="1220852"/>
            <a:ext cx="745948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Notice that the condition appears at the end of the loop, so the statements in the loop execute once before it is tested.</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Even with a false condition, the code will run once.</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697" name="Google Shape;1697;p148"/>
          <p:cNvPicPr preferRelativeResize="0"/>
          <p:nvPr/>
        </p:nvPicPr>
        <p:blipFill rotWithShape="1">
          <a:blip r:embed="rId4">
            <a:alphaModFix/>
          </a:blip>
          <a:srcRect b="0" l="0" r="0" t="0"/>
          <a:stretch/>
        </p:blipFill>
        <p:spPr>
          <a:xfrm>
            <a:off x="755154" y="2708920"/>
            <a:ext cx="2952750" cy="1512168"/>
          </a:xfrm>
          <a:prstGeom prst="rect">
            <a:avLst/>
          </a:prstGeom>
          <a:noFill/>
          <a:ln>
            <a:noFill/>
          </a:ln>
        </p:spPr>
      </p:pic>
      <p:pic>
        <p:nvPicPr>
          <p:cNvPr id="1698" name="Google Shape;1698;p148"/>
          <p:cNvPicPr preferRelativeResize="0"/>
          <p:nvPr/>
        </p:nvPicPr>
        <p:blipFill rotWithShape="1">
          <a:blip r:embed="rId5">
            <a:alphaModFix/>
          </a:blip>
          <a:srcRect b="0" l="0" r="0" t="0"/>
          <a:stretch/>
        </p:blipFill>
        <p:spPr>
          <a:xfrm>
            <a:off x="755154" y="4581128"/>
            <a:ext cx="5172075" cy="666750"/>
          </a:xfrm>
          <a:prstGeom prst="rect">
            <a:avLst/>
          </a:prstGeom>
          <a:noFill/>
          <a:ln>
            <a:noFill/>
          </a:ln>
        </p:spPr>
      </p:pic>
    </p:spTree>
  </p:cSld>
  <p:clrMapOvr>
    <a:masterClrMapping/>
  </p:clrMapOvr>
  <p:transition>
    <p:fade/>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4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704" name="Google Shape;1704;p14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705" name="Google Shape;1705;p14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706" name="Google Shape;1706;p14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707" name="Google Shape;1707;p14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708" name="Google Shape;1708;p149"/>
          <p:cNvSpPr/>
          <p:nvPr/>
        </p:nvSpPr>
        <p:spPr>
          <a:xfrm>
            <a:off x="539552" y="692696"/>
            <a:ext cx="72008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Loop Control Statements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break </a:t>
            </a:r>
            <a:r>
              <a:rPr lang="en-US" sz="1800">
                <a:solidFill>
                  <a:schemeClr val="dk1"/>
                </a:solidFill>
                <a:latin typeface="Calibri"/>
                <a:ea typeface="Calibri"/>
                <a:cs typeface="Calibri"/>
                <a:sym typeface="Calibri"/>
              </a:rPr>
              <a:t>and </a:t>
            </a:r>
            <a:r>
              <a:rPr b="1" lang="en-US" sz="1800">
                <a:solidFill>
                  <a:schemeClr val="dk1"/>
                </a:solidFill>
                <a:latin typeface="Calibri"/>
                <a:ea typeface="Calibri"/>
                <a:cs typeface="Calibri"/>
                <a:sym typeface="Calibri"/>
              </a:rPr>
              <a:t>continue </a:t>
            </a:r>
            <a:r>
              <a:rPr lang="en-US" sz="1800">
                <a:solidFill>
                  <a:schemeClr val="dk1"/>
                </a:solidFill>
                <a:latin typeface="Calibri"/>
                <a:ea typeface="Calibri"/>
                <a:cs typeface="Calibri"/>
                <a:sym typeface="Calibri"/>
              </a:rPr>
              <a:t>statements change the loop's execution flow.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break </a:t>
            </a:r>
            <a:r>
              <a:rPr lang="en-US" sz="1800">
                <a:solidFill>
                  <a:schemeClr val="dk1"/>
                </a:solidFill>
                <a:latin typeface="Calibri"/>
                <a:ea typeface="Calibri"/>
                <a:cs typeface="Calibri"/>
                <a:sym typeface="Calibri"/>
              </a:rPr>
              <a:t>statement terminates the loop and transfers execution to the statement immediately following the loop.</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709" name="Google Shape;1709;p149"/>
          <p:cNvPicPr preferRelativeResize="0"/>
          <p:nvPr/>
        </p:nvPicPr>
        <p:blipFill rotWithShape="1">
          <a:blip r:embed="rId4">
            <a:alphaModFix/>
          </a:blip>
          <a:srcRect b="0" l="0" r="0" t="0"/>
          <a:stretch/>
        </p:blipFill>
        <p:spPr>
          <a:xfrm>
            <a:off x="677096" y="2924944"/>
            <a:ext cx="3822896" cy="1933575"/>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Features of Java</a:t>
            </a:r>
            <a:endParaRPr/>
          </a:p>
          <a:p>
            <a:pPr indent="-342900" lvl="0" marL="342900" rtl="0" algn="l">
              <a:spcBef>
                <a:spcPts val="480"/>
              </a:spcBef>
              <a:spcAft>
                <a:spcPts val="0"/>
              </a:spcAft>
              <a:buClr>
                <a:srgbClr val="002060"/>
              </a:buClr>
              <a:buSzPts val="2400"/>
              <a:buFont typeface="Arial"/>
              <a:buChar char="•"/>
            </a:pPr>
            <a:r>
              <a:rPr b="1" lang="en-US">
                <a:solidFill>
                  <a:srgbClr val="002060"/>
                </a:solidFill>
              </a:rPr>
              <a:t>Simple</a:t>
            </a:r>
            <a:endParaRPr/>
          </a:p>
          <a:p>
            <a:pPr indent="0" lvl="0" marL="0" rtl="0" algn="l">
              <a:spcBef>
                <a:spcPts val="360"/>
              </a:spcBef>
              <a:spcAft>
                <a:spcPts val="0"/>
              </a:spcAft>
              <a:buClr>
                <a:schemeClr val="dk2"/>
              </a:buClr>
              <a:buSzPts val="1800"/>
              <a:buNone/>
            </a:pPr>
            <a:r>
              <a:rPr lang="en-US" sz="1800"/>
              <a:t>Java is very easy to learn, and its syntax is simple, clean and easy to understand. </a:t>
            </a:r>
            <a:endParaRPr sz="1800"/>
          </a:p>
          <a:p>
            <a:pPr indent="0" lvl="0" marL="0" rtl="0" algn="l">
              <a:spcBef>
                <a:spcPts val="360"/>
              </a:spcBef>
              <a:spcAft>
                <a:spcPts val="0"/>
              </a:spcAft>
              <a:buClr>
                <a:schemeClr val="dk2"/>
              </a:buClr>
              <a:buSzPts val="1800"/>
              <a:buNone/>
            </a:pPr>
            <a:r>
              <a:rPr lang="en-US" sz="1800"/>
              <a:t>According to Sun Microsystem, Java language is a simple programming language because:</a:t>
            </a:r>
            <a:endParaRPr/>
          </a:p>
          <a:p>
            <a:pPr indent="0" lvl="0" marL="0" rtl="0" algn="l">
              <a:spcBef>
                <a:spcPts val="360"/>
              </a:spcBef>
              <a:spcAft>
                <a:spcPts val="0"/>
              </a:spcAft>
              <a:buClr>
                <a:schemeClr val="dk2"/>
              </a:buClr>
              <a:buSzPts val="1800"/>
              <a:buNone/>
            </a:pPr>
            <a:r>
              <a:rPr lang="en-US" sz="1800"/>
              <a:t>Java syntax is based on C++ (so easier for programmers to learn it after C++).</a:t>
            </a:r>
            <a:endParaRPr/>
          </a:p>
          <a:p>
            <a:pPr indent="0" lvl="0" marL="0" rtl="0" algn="l">
              <a:spcBef>
                <a:spcPts val="360"/>
              </a:spcBef>
              <a:spcAft>
                <a:spcPts val="0"/>
              </a:spcAft>
              <a:buClr>
                <a:schemeClr val="dk2"/>
              </a:buClr>
              <a:buSzPts val="1800"/>
              <a:buNone/>
            </a:pPr>
            <a:r>
              <a:rPr lang="en-US" sz="1800"/>
              <a:t>Java has removed many complicated and rarely-used features, for example, explicit pointers, operator overloading, etc.</a:t>
            </a:r>
            <a:endParaRPr/>
          </a:p>
          <a:p>
            <a:pPr indent="0" lvl="0" marL="0" rtl="0" algn="l">
              <a:spcBef>
                <a:spcPts val="360"/>
              </a:spcBef>
              <a:spcAft>
                <a:spcPts val="0"/>
              </a:spcAft>
              <a:buClr>
                <a:schemeClr val="dk2"/>
              </a:buClr>
              <a:buSzPts val="1800"/>
              <a:buNone/>
            </a:pPr>
            <a:r>
              <a:rPr lang="en-US" sz="1800"/>
              <a:t>There is no need to remove unreferenced objects because there is an Automatic Garbage Collection in Java.</a:t>
            </a:r>
            <a:endParaRPr/>
          </a:p>
          <a:p>
            <a:pPr indent="-228600" lvl="0" marL="342900" rtl="0" algn="l">
              <a:spcBef>
                <a:spcPts val="360"/>
              </a:spcBef>
              <a:spcAft>
                <a:spcPts val="0"/>
              </a:spcAft>
              <a:buClr>
                <a:schemeClr val="dk2"/>
              </a:buClr>
              <a:buSzPts val="1800"/>
              <a:buFont typeface="Noto Sans Symbols"/>
              <a:buNone/>
            </a:pPr>
            <a:r>
              <a:t/>
            </a:r>
            <a:endParaRPr b="1" sz="1800"/>
          </a:p>
        </p:txBody>
      </p:sp>
      <p:cxnSp>
        <p:nvCxnSpPr>
          <p:cNvPr id="336" name="Google Shape;336;p1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37" name="Google Shape;337;p1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38" name="Google Shape;338;p1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39" name="Google Shape;339;p15"/>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5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715" name="Google Shape;1715;p15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716" name="Google Shape;1716;p15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717" name="Google Shape;1717;p15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718" name="Google Shape;1718;p15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719" name="Google Shape;1719;p150"/>
          <p:cNvSpPr/>
          <p:nvPr/>
        </p:nvSpPr>
        <p:spPr>
          <a:xfrm>
            <a:off x="539552" y="692696"/>
            <a:ext cx="7200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Loop Control Statements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720" name="Google Shape;1720;p150"/>
          <p:cNvSpPr/>
          <p:nvPr/>
        </p:nvSpPr>
        <p:spPr>
          <a:xfrm>
            <a:off x="683568" y="1292859"/>
            <a:ext cx="74168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continue </a:t>
            </a:r>
            <a:r>
              <a:rPr lang="en-US" sz="1800">
                <a:solidFill>
                  <a:schemeClr val="dk1"/>
                </a:solidFill>
                <a:latin typeface="Calibri"/>
                <a:ea typeface="Calibri"/>
                <a:cs typeface="Calibri"/>
                <a:sym typeface="Calibri"/>
              </a:rPr>
              <a:t>statement causes the loop to skip the remainder of its body and then immediately retest its condition prior to reiterating. In other words, it makes the loop skip to its next iteration.</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721" name="Google Shape;1721;p150"/>
          <p:cNvPicPr preferRelativeResize="0"/>
          <p:nvPr/>
        </p:nvPicPr>
        <p:blipFill rotWithShape="1">
          <a:blip r:embed="rId4">
            <a:alphaModFix/>
          </a:blip>
          <a:srcRect b="0" l="0" r="0" t="0"/>
          <a:stretch/>
        </p:blipFill>
        <p:spPr>
          <a:xfrm>
            <a:off x="758256" y="2719388"/>
            <a:ext cx="4010025" cy="1419225"/>
          </a:xfrm>
          <a:prstGeom prst="rect">
            <a:avLst/>
          </a:prstGeom>
          <a:noFill/>
          <a:ln>
            <a:noFill/>
          </a:ln>
        </p:spPr>
      </p:pic>
      <p:pic>
        <p:nvPicPr>
          <p:cNvPr id="1722" name="Google Shape;1722;p150"/>
          <p:cNvPicPr preferRelativeResize="0"/>
          <p:nvPr/>
        </p:nvPicPr>
        <p:blipFill rotWithShape="1">
          <a:blip r:embed="rId5">
            <a:alphaModFix/>
          </a:blip>
          <a:srcRect b="0" l="0" r="0" t="0"/>
          <a:stretch/>
        </p:blipFill>
        <p:spPr>
          <a:xfrm>
            <a:off x="755576" y="4581128"/>
            <a:ext cx="5343525" cy="781050"/>
          </a:xfrm>
          <a:prstGeom prst="rect">
            <a:avLst/>
          </a:prstGeom>
          <a:noFill/>
          <a:ln>
            <a:noFill/>
          </a:ln>
        </p:spPr>
      </p:pic>
    </p:spTree>
  </p:cSld>
  <p:clrMapOvr>
    <a:masterClrMapping/>
  </p:clrMapOvr>
  <p:transition>
    <p:fade/>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5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728" name="Google Shape;1728;p15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729" name="Google Shape;1729;p15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730" name="Google Shape;1730;p15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731" name="Google Shape;1731;p15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732" name="Google Shape;1732;p151"/>
          <p:cNvSpPr/>
          <p:nvPr/>
        </p:nvSpPr>
        <p:spPr>
          <a:xfrm>
            <a:off x="539552" y="692696"/>
            <a:ext cx="7200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Loop Control Statements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733" name="Google Shape;1733;p151"/>
          <p:cNvSpPr/>
          <p:nvPr/>
        </p:nvSpPr>
        <p:spPr>
          <a:xfrm>
            <a:off x="683568" y="1292859"/>
            <a:ext cx="74168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continue </a:t>
            </a:r>
            <a:r>
              <a:rPr lang="en-US" sz="1800">
                <a:solidFill>
                  <a:schemeClr val="dk1"/>
                </a:solidFill>
                <a:latin typeface="Calibri"/>
                <a:ea typeface="Calibri"/>
                <a:cs typeface="Calibri"/>
                <a:sym typeface="Calibri"/>
              </a:rPr>
              <a:t>statement causes the loop to skip the remainder of its body and then immediately retest its condition prior to reiterating. In other words, it makes the loop skip to its next iteration.</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734" name="Google Shape;1734;p151"/>
          <p:cNvPicPr preferRelativeResize="0"/>
          <p:nvPr/>
        </p:nvPicPr>
        <p:blipFill rotWithShape="1">
          <a:blip r:embed="rId4">
            <a:alphaModFix/>
          </a:blip>
          <a:srcRect b="0" l="0" r="0" t="0"/>
          <a:stretch/>
        </p:blipFill>
        <p:spPr>
          <a:xfrm>
            <a:off x="758256" y="2719388"/>
            <a:ext cx="4010025" cy="1419225"/>
          </a:xfrm>
          <a:prstGeom prst="rect">
            <a:avLst/>
          </a:prstGeom>
          <a:noFill/>
          <a:ln>
            <a:noFill/>
          </a:ln>
        </p:spPr>
      </p:pic>
      <p:pic>
        <p:nvPicPr>
          <p:cNvPr id="1735" name="Google Shape;1735;p151"/>
          <p:cNvPicPr preferRelativeResize="0"/>
          <p:nvPr/>
        </p:nvPicPr>
        <p:blipFill rotWithShape="1">
          <a:blip r:embed="rId5">
            <a:alphaModFix/>
          </a:blip>
          <a:srcRect b="0" l="0" r="0" t="0"/>
          <a:stretch/>
        </p:blipFill>
        <p:spPr>
          <a:xfrm>
            <a:off x="755576" y="4581128"/>
            <a:ext cx="5343525" cy="781050"/>
          </a:xfrm>
          <a:prstGeom prst="rect">
            <a:avLst/>
          </a:prstGeom>
          <a:noFill/>
          <a:ln>
            <a:noFill/>
          </a:ln>
        </p:spPr>
      </p:pic>
    </p:spTree>
  </p:cSld>
  <p:clrMapOvr>
    <a:masterClrMapping/>
  </p:clrMapOvr>
  <p:transition>
    <p:fade/>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52"/>
          <p:cNvSpPr txBox="1"/>
          <p:nvPr>
            <p:ph idx="1" type="body"/>
          </p:nvPr>
        </p:nvSpPr>
        <p:spPr>
          <a:xfrm>
            <a:off x="539552" y="2636912"/>
            <a:ext cx="74676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00000"/>
              </a:buClr>
              <a:buSzPts val="4800"/>
              <a:buNone/>
            </a:pPr>
            <a:r>
              <a:rPr lang="en-US" sz="4800">
                <a:solidFill>
                  <a:srgbClr val="C00000"/>
                </a:solidFill>
              </a:rPr>
              <a:t>ARRAYS</a:t>
            </a:r>
            <a:endParaRPr sz="4800">
              <a:solidFill>
                <a:srgbClr val="C00000"/>
              </a:solidFill>
            </a:endParaRPr>
          </a:p>
        </p:txBody>
      </p:sp>
      <p:pic>
        <p:nvPicPr>
          <p:cNvPr id="1741" name="Google Shape;1741;p15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53"/>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47" name="Google Shape;1747;p153"/>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48" name="Google Shape;1748;p153"/>
          <p:cNvPicPr preferRelativeResize="0"/>
          <p:nvPr/>
        </p:nvPicPr>
        <p:blipFill rotWithShape="1">
          <a:blip r:embed="rId3">
            <a:alphaModFix/>
          </a:blip>
          <a:srcRect b="0" l="0" r="0" t="0"/>
          <a:stretch/>
        </p:blipFill>
        <p:spPr>
          <a:xfrm>
            <a:off x="0" y="-68943"/>
            <a:ext cx="9144000" cy="6858000"/>
          </a:xfrm>
          <a:prstGeom prst="rect">
            <a:avLst/>
          </a:prstGeom>
          <a:noFill/>
          <a:ln>
            <a:noFill/>
          </a:ln>
        </p:spPr>
      </p:pic>
      <p:pic>
        <p:nvPicPr>
          <p:cNvPr id="1749" name="Google Shape;1749;p153"/>
          <p:cNvPicPr preferRelativeResize="0"/>
          <p:nvPr/>
        </p:nvPicPr>
        <p:blipFill rotWithShape="1">
          <a:blip r:embed="rId4">
            <a:alphaModFix/>
          </a:blip>
          <a:srcRect b="0" l="0" r="0" t="0"/>
          <a:stretch/>
        </p:blipFill>
        <p:spPr>
          <a:xfrm>
            <a:off x="91636" y="6200822"/>
            <a:ext cx="1003739" cy="55174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54"/>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55" name="Google Shape;1755;p154"/>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56" name="Google Shape;1756;p154"/>
          <p:cNvPicPr preferRelativeResize="0"/>
          <p:nvPr/>
        </p:nvPicPr>
        <p:blipFill rotWithShape="1">
          <a:blip r:embed="rId3">
            <a:alphaModFix/>
          </a:blip>
          <a:srcRect b="0" l="0" r="0" t="0"/>
          <a:stretch/>
        </p:blipFill>
        <p:spPr>
          <a:xfrm>
            <a:off x="-108520" y="1"/>
            <a:ext cx="9252520" cy="6858000"/>
          </a:xfrm>
          <a:prstGeom prst="rect">
            <a:avLst/>
          </a:prstGeom>
          <a:noFill/>
          <a:ln>
            <a:noFill/>
          </a:ln>
        </p:spPr>
      </p:pic>
      <p:pic>
        <p:nvPicPr>
          <p:cNvPr id="1757" name="Google Shape;1757;p154"/>
          <p:cNvPicPr preferRelativeResize="0"/>
          <p:nvPr/>
        </p:nvPicPr>
        <p:blipFill rotWithShape="1">
          <a:blip r:embed="rId4">
            <a:alphaModFix/>
          </a:blip>
          <a:srcRect b="0" l="0" r="0" t="0"/>
          <a:stretch/>
        </p:blipFill>
        <p:spPr>
          <a:xfrm>
            <a:off x="7812360" y="6131573"/>
            <a:ext cx="1003739" cy="55174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55"/>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63" name="Google Shape;1763;p155"/>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64" name="Google Shape;1764;p155"/>
          <p:cNvPicPr preferRelativeResize="0"/>
          <p:nvPr/>
        </p:nvPicPr>
        <p:blipFill rotWithShape="1">
          <a:blip r:embed="rId3">
            <a:alphaModFix/>
          </a:blip>
          <a:srcRect b="0" l="0" r="0" t="0"/>
          <a:stretch/>
        </p:blipFill>
        <p:spPr>
          <a:xfrm>
            <a:off x="1" y="1"/>
            <a:ext cx="10772775" cy="7708900"/>
          </a:xfrm>
          <a:prstGeom prst="rect">
            <a:avLst/>
          </a:prstGeom>
          <a:noFill/>
          <a:ln>
            <a:noFill/>
          </a:ln>
        </p:spPr>
      </p:pic>
      <p:pic>
        <p:nvPicPr>
          <p:cNvPr id="1765" name="Google Shape;1765;p155"/>
          <p:cNvPicPr preferRelativeResize="0"/>
          <p:nvPr/>
        </p:nvPicPr>
        <p:blipFill rotWithShape="1">
          <a:blip r:embed="rId4">
            <a:alphaModFix/>
          </a:blip>
          <a:srcRect b="0" l="0" r="0" t="0"/>
          <a:stretch/>
        </p:blipFill>
        <p:spPr>
          <a:xfrm>
            <a:off x="179512" y="188640"/>
            <a:ext cx="1003739" cy="5517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56"/>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71" name="Google Shape;1771;p156"/>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72" name="Google Shape;1772;p156"/>
          <p:cNvPicPr preferRelativeResize="0"/>
          <p:nvPr/>
        </p:nvPicPr>
        <p:blipFill rotWithShape="1">
          <a:blip r:embed="rId3">
            <a:alphaModFix/>
          </a:blip>
          <a:srcRect b="0" l="0" r="0" t="0"/>
          <a:stretch/>
        </p:blipFill>
        <p:spPr>
          <a:xfrm>
            <a:off x="1" y="1075767"/>
            <a:ext cx="8928847" cy="5044139"/>
          </a:xfrm>
          <a:prstGeom prst="rect">
            <a:avLst/>
          </a:prstGeom>
          <a:noFill/>
          <a:ln>
            <a:noFill/>
          </a:ln>
        </p:spPr>
      </p:pic>
      <p:pic>
        <p:nvPicPr>
          <p:cNvPr id="1773" name="Google Shape;1773;p156"/>
          <p:cNvPicPr preferRelativeResize="0"/>
          <p:nvPr/>
        </p:nvPicPr>
        <p:blipFill rotWithShape="1">
          <a:blip r:embed="rId4">
            <a:alphaModFix/>
          </a:blip>
          <a:srcRect b="0" l="0" r="0" t="0"/>
          <a:stretch/>
        </p:blipFill>
        <p:spPr>
          <a:xfrm>
            <a:off x="7452319" y="5844033"/>
            <a:ext cx="1003739" cy="55174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57"/>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79" name="Google Shape;1779;p157"/>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80" name="Google Shape;1780;p157"/>
          <p:cNvPicPr preferRelativeResize="0"/>
          <p:nvPr/>
        </p:nvPicPr>
        <p:blipFill rotWithShape="1">
          <a:blip r:embed="rId3">
            <a:alphaModFix/>
          </a:blip>
          <a:srcRect b="0" l="0" r="0" t="0"/>
          <a:stretch/>
        </p:blipFill>
        <p:spPr>
          <a:xfrm>
            <a:off x="85725" y="0"/>
            <a:ext cx="8972550" cy="6858000"/>
          </a:xfrm>
          <a:prstGeom prst="rect">
            <a:avLst/>
          </a:prstGeom>
          <a:noFill/>
          <a:ln>
            <a:noFill/>
          </a:ln>
        </p:spPr>
      </p:pic>
      <p:pic>
        <p:nvPicPr>
          <p:cNvPr id="1781" name="Google Shape;1781;p157"/>
          <p:cNvPicPr preferRelativeResize="0"/>
          <p:nvPr/>
        </p:nvPicPr>
        <p:blipFill rotWithShape="1">
          <a:blip r:embed="rId4">
            <a:alphaModFix/>
          </a:blip>
          <a:srcRect b="0" l="0" r="0" t="0"/>
          <a:stretch/>
        </p:blipFill>
        <p:spPr>
          <a:xfrm>
            <a:off x="7784189" y="6306255"/>
            <a:ext cx="1003739" cy="55174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58"/>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87" name="Google Shape;1787;p158"/>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88" name="Google Shape;1788;p158"/>
          <p:cNvPicPr preferRelativeResize="0"/>
          <p:nvPr/>
        </p:nvPicPr>
        <p:blipFill rotWithShape="1">
          <a:blip r:embed="rId3">
            <a:alphaModFix/>
          </a:blip>
          <a:srcRect b="0" l="0" r="0" t="0"/>
          <a:stretch/>
        </p:blipFill>
        <p:spPr>
          <a:xfrm>
            <a:off x="1" y="1"/>
            <a:ext cx="9143999" cy="6866535"/>
          </a:xfrm>
          <a:prstGeom prst="rect">
            <a:avLst/>
          </a:prstGeom>
          <a:noFill/>
          <a:ln>
            <a:noFill/>
          </a:ln>
        </p:spPr>
      </p:pic>
      <p:pic>
        <p:nvPicPr>
          <p:cNvPr id="1789" name="Google Shape;1789;p158"/>
          <p:cNvPicPr preferRelativeResize="0"/>
          <p:nvPr/>
        </p:nvPicPr>
        <p:blipFill rotWithShape="1">
          <a:blip r:embed="rId4">
            <a:alphaModFix/>
          </a:blip>
          <a:srcRect b="0" l="0" r="0" t="0"/>
          <a:stretch/>
        </p:blipFill>
        <p:spPr>
          <a:xfrm>
            <a:off x="7668344" y="6356443"/>
            <a:ext cx="1003739" cy="55174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59"/>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795" name="Google Shape;1795;p159"/>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796" name="Google Shape;1796;p159"/>
          <p:cNvPicPr preferRelativeResize="0"/>
          <p:nvPr/>
        </p:nvPicPr>
        <p:blipFill rotWithShape="1">
          <a:blip r:embed="rId3">
            <a:alphaModFix/>
          </a:blip>
          <a:srcRect b="0" l="0" r="0" t="0"/>
          <a:stretch/>
        </p:blipFill>
        <p:spPr>
          <a:xfrm>
            <a:off x="1" y="0"/>
            <a:ext cx="9839325" cy="7391400"/>
          </a:xfrm>
          <a:prstGeom prst="rect">
            <a:avLst/>
          </a:prstGeom>
          <a:noFill/>
          <a:ln>
            <a:noFill/>
          </a:ln>
        </p:spPr>
      </p:pic>
      <p:pic>
        <p:nvPicPr>
          <p:cNvPr id="1797" name="Google Shape;1797;p159"/>
          <p:cNvPicPr preferRelativeResize="0"/>
          <p:nvPr/>
        </p:nvPicPr>
        <p:blipFill rotWithShape="1">
          <a:blip r:embed="rId4">
            <a:alphaModFix/>
          </a:blip>
          <a:srcRect b="0" l="0" r="0" t="0"/>
          <a:stretch/>
        </p:blipFill>
        <p:spPr>
          <a:xfrm>
            <a:off x="8326220" y="332656"/>
            <a:ext cx="1003739" cy="5517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Features of Java</a:t>
            </a:r>
            <a:endParaRPr/>
          </a:p>
          <a:p>
            <a:pPr indent="0" lvl="0" marL="0" rtl="0" algn="l">
              <a:spcBef>
                <a:spcPts val="360"/>
              </a:spcBef>
              <a:spcAft>
                <a:spcPts val="0"/>
              </a:spcAft>
              <a:buClr>
                <a:srgbClr val="002060"/>
              </a:buClr>
              <a:buSzPts val="1800"/>
              <a:buNone/>
            </a:pPr>
            <a:r>
              <a:rPr b="1" lang="en-US" sz="1800">
                <a:solidFill>
                  <a:srgbClr val="002060"/>
                </a:solidFill>
              </a:rPr>
              <a:t>Object-oriented</a:t>
            </a:r>
            <a:endParaRPr/>
          </a:p>
          <a:p>
            <a:pPr indent="-285750" lvl="0" marL="285750" rtl="0" algn="l">
              <a:spcBef>
                <a:spcPts val="360"/>
              </a:spcBef>
              <a:spcAft>
                <a:spcPts val="0"/>
              </a:spcAft>
              <a:buClr>
                <a:schemeClr val="dk2"/>
              </a:buClr>
              <a:buSzPts val="1800"/>
              <a:buFont typeface="Arial"/>
              <a:buChar char="•"/>
            </a:pPr>
            <a:r>
              <a:rPr lang="en-US" sz="1800"/>
              <a:t>Java is an </a:t>
            </a:r>
            <a:r>
              <a:rPr lang="en-US" sz="1800" u="sng">
                <a:solidFill>
                  <a:schemeClr val="hlink"/>
                </a:solidFill>
                <a:hlinkClick r:id="rId3"/>
              </a:rPr>
              <a:t>object-oriented</a:t>
            </a:r>
            <a:r>
              <a:rPr lang="en-US" sz="1800"/>
              <a:t> programming language. Everything in Java is an object. </a:t>
            </a:r>
            <a:endParaRPr sz="1800"/>
          </a:p>
          <a:p>
            <a:pPr indent="-285750" lvl="0" marL="285750" rtl="0" algn="l">
              <a:spcBef>
                <a:spcPts val="360"/>
              </a:spcBef>
              <a:spcAft>
                <a:spcPts val="0"/>
              </a:spcAft>
              <a:buClr>
                <a:schemeClr val="dk2"/>
              </a:buClr>
              <a:buSzPts val="1800"/>
              <a:buFont typeface="Arial"/>
              <a:buChar char="•"/>
            </a:pPr>
            <a:r>
              <a:rPr lang="en-US" sz="1800"/>
              <a:t>Object-oriented means we organize our software as a combination of different types of objects that incorporate both data and behavior.</a:t>
            </a:r>
            <a:endParaRPr/>
          </a:p>
          <a:p>
            <a:pPr indent="-285750" lvl="0" marL="285750" rtl="0" algn="l">
              <a:spcBef>
                <a:spcPts val="360"/>
              </a:spcBef>
              <a:spcAft>
                <a:spcPts val="0"/>
              </a:spcAft>
              <a:buClr>
                <a:schemeClr val="dk2"/>
              </a:buClr>
              <a:buSzPts val="1800"/>
              <a:buFont typeface="Arial"/>
              <a:buChar char="•"/>
            </a:pPr>
            <a:r>
              <a:rPr lang="en-US" sz="1800"/>
              <a:t>Object-oriented programming (OOPs) is a methodology that simplifies software development and maintenance by providing some rules.</a:t>
            </a:r>
            <a:endParaRPr/>
          </a:p>
          <a:p>
            <a:pPr indent="0" lvl="0" marL="0" rtl="0" algn="l">
              <a:spcBef>
                <a:spcPts val="360"/>
              </a:spcBef>
              <a:spcAft>
                <a:spcPts val="0"/>
              </a:spcAft>
              <a:buClr>
                <a:schemeClr val="dk2"/>
              </a:buClr>
              <a:buSzPts val="1800"/>
              <a:buNone/>
            </a:pPr>
            <a:r>
              <a:rPr lang="en-US" sz="1800"/>
              <a:t>Basic concepts of OOPs are:</a:t>
            </a:r>
            <a:endParaRPr/>
          </a:p>
          <a:p>
            <a:pPr indent="0" lvl="0" marL="0" rtl="0" algn="l">
              <a:spcBef>
                <a:spcPts val="360"/>
              </a:spcBef>
              <a:spcAft>
                <a:spcPts val="0"/>
              </a:spcAft>
              <a:buClr>
                <a:schemeClr val="dk2"/>
              </a:buClr>
              <a:buSzPts val="1800"/>
              <a:buNone/>
            </a:pPr>
            <a:r>
              <a:rPr lang="en-US" sz="1800" u="sng">
                <a:solidFill>
                  <a:schemeClr val="hlink"/>
                </a:solidFill>
                <a:hlinkClick r:id="rId4"/>
              </a:rPr>
              <a:t>Object</a:t>
            </a:r>
            <a:endParaRPr sz="1800"/>
          </a:p>
          <a:p>
            <a:pPr indent="0" lvl="0" marL="0" rtl="0" algn="l">
              <a:spcBef>
                <a:spcPts val="360"/>
              </a:spcBef>
              <a:spcAft>
                <a:spcPts val="0"/>
              </a:spcAft>
              <a:buClr>
                <a:schemeClr val="dk2"/>
              </a:buClr>
              <a:buSzPts val="1800"/>
              <a:buNone/>
            </a:pPr>
            <a:r>
              <a:rPr lang="en-US" sz="1800" u="sng">
                <a:solidFill>
                  <a:schemeClr val="hlink"/>
                </a:solidFill>
                <a:hlinkClick r:id="rId5"/>
              </a:rPr>
              <a:t>Class</a:t>
            </a:r>
            <a:endParaRPr sz="1800"/>
          </a:p>
          <a:p>
            <a:pPr indent="0" lvl="0" marL="0" rtl="0" algn="l">
              <a:spcBef>
                <a:spcPts val="360"/>
              </a:spcBef>
              <a:spcAft>
                <a:spcPts val="0"/>
              </a:spcAft>
              <a:buClr>
                <a:schemeClr val="dk2"/>
              </a:buClr>
              <a:buSzPts val="1800"/>
              <a:buNone/>
            </a:pPr>
            <a:r>
              <a:rPr lang="en-US" sz="1800" u="sng">
                <a:solidFill>
                  <a:schemeClr val="hlink"/>
                </a:solidFill>
                <a:hlinkClick r:id="rId6"/>
              </a:rPr>
              <a:t>Inheritance</a:t>
            </a:r>
            <a:endParaRPr sz="1800"/>
          </a:p>
          <a:p>
            <a:pPr indent="0" lvl="0" marL="0" rtl="0" algn="l">
              <a:spcBef>
                <a:spcPts val="360"/>
              </a:spcBef>
              <a:spcAft>
                <a:spcPts val="0"/>
              </a:spcAft>
              <a:buClr>
                <a:schemeClr val="dk2"/>
              </a:buClr>
              <a:buSzPts val="1800"/>
              <a:buNone/>
            </a:pPr>
            <a:r>
              <a:rPr lang="en-US" sz="1800" u="sng">
                <a:solidFill>
                  <a:schemeClr val="hlink"/>
                </a:solidFill>
                <a:hlinkClick r:id="rId7"/>
              </a:rPr>
              <a:t>Polymorphism</a:t>
            </a:r>
            <a:endParaRPr sz="1800"/>
          </a:p>
          <a:p>
            <a:pPr indent="0" lvl="0" marL="0" rtl="0" algn="l">
              <a:spcBef>
                <a:spcPts val="360"/>
              </a:spcBef>
              <a:spcAft>
                <a:spcPts val="0"/>
              </a:spcAft>
              <a:buClr>
                <a:schemeClr val="dk2"/>
              </a:buClr>
              <a:buSzPts val="1800"/>
              <a:buNone/>
            </a:pPr>
            <a:r>
              <a:rPr lang="en-US" sz="1800" u="sng">
                <a:solidFill>
                  <a:schemeClr val="hlink"/>
                </a:solidFill>
                <a:hlinkClick r:id="rId8"/>
              </a:rPr>
              <a:t>Abstraction</a:t>
            </a:r>
            <a:endParaRPr sz="1800"/>
          </a:p>
          <a:p>
            <a:pPr indent="0" lvl="0" marL="0" rtl="0" algn="l">
              <a:spcBef>
                <a:spcPts val="360"/>
              </a:spcBef>
              <a:spcAft>
                <a:spcPts val="0"/>
              </a:spcAft>
              <a:buClr>
                <a:schemeClr val="dk2"/>
              </a:buClr>
              <a:buSzPts val="1800"/>
              <a:buNone/>
            </a:pPr>
            <a:r>
              <a:rPr lang="en-US" sz="1800" u="sng">
                <a:solidFill>
                  <a:schemeClr val="hlink"/>
                </a:solidFill>
                <a:hlinkClick r:id="rId9"/>
              </a:rPr>
              <a:t>Encapsulation</a:t>
            </a:r>
            <a:endParaRPr sz="1800"/>
          </a:p>
          <a:p>
            <a:pPr indent="-228600" lvl="0" marL="342900" rtl="0" algn="l">
              <a:spcBef>
                <a:spcPts val="360"/>
              </a:spcBef>
              <a:spcAft>
                <a:spcPts val="0"/>
              </a:spcAft>
              <a:buClr>
                <a:schemeClr val="dk2"/>
              </a:buClr>
              <a:buSzPts val="1800"/>
              <a:buFont typeface="Noto Sans Symbols"/>
              <a:buNone/>
            </a:pPr>
            <a:r>
              <a:t/>
            </a:r>
            <a:endParaRPr b="1" sz="1800"/>
          </a:p>
        </p:txBody>
      </p:sp>
      <p:cxnSp>
        <p:nvCxnSpPr>
          <p:cNvPr id="345" name="Google Shape;345;p1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46" name="Google Shape;346;p1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47" name="Google Shape;347;p1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48" name="Google Shape;348;p16"/>
          <p:cNvPicPr preferRelativeResize="0"/>
          <p:nvPr/>
        </p:nvPicPr>
        <p:blipFill rotWithShape="1">
          <a:blip r:embed="rId10">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60"/>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03" name="Google Shape;1803;p160"/>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04" name="Google Shape;1804;p160"/>
          <p:cNvPicPr preferRelativeResize="0"/>
          <p:nvPr/>
        </p:nvPicPr>
        <p:blipFill rotWithShape="1">
          <a:blip r:embed="rId3">
            <a:alphaModFix/>
          </a:blip>
          <a:srcRect b="0" l="0" r="0" t="0"/>
          <a:stretch/>
        </p:blipFill>
        <p:spPr>
          <a:xfrm>
            <a:off x="33339" y="1"/>
            <a:ext cx="9077325" cy="7302500"/>
          </a:xfrm>
          <a:prstGeom prst="rect">
            <a:avLst/>
          </a:prstGeom>
          <a:noFill/>
          <a:ln>
            <a:noFill/>
          </a:ln>
        </p:spPr>
      </p:pic>
      <p:pic>
        <p:nvPicPr>
          <p:cNvPr id="1805" name="Google Shape;1805;p160"/>
          <p:cNvPicPr preferRelativeResize="0"/>
          <p:nvPr/>
        </p:nvPicPr>
        <p:blipFill rotWithShape="1">
          <a:blip r:embed="rId4">
            <a:alphaModFix/>
          </a:blip>
          <a:srcRect b="0" l="0" r="0" t="0"/>
          <a:stretch/>
        </p:blipFill>
        <p:spPr>
          <a:xfrm>
            <a:off x="7812360" y="6131573"/>
            <a:ext cx="1003739" cy="55174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61"/>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11" name="Google Shape;1811;p161"/>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12" name="Google Shape;1812;p161"/>
          <p:cNvPicPr preferRelativeResize="0"/>
          <p:nvPr/>
        </p:nvPicPr>
        <p:blipFill rotWithShape="1">
          <a:blip r:embed="rId3">
            <a:alphaModFix/>
          </a:blip>
          <a:srcRect b="0" l="0" r="0" t="0"/>
          <a:stretch/>
        </p:blipFill>
        <p:spPr>
          <a:xfrm>
            <a:off x="0" y="6351"/>
            <a:ext cx="9144000" cy="6845300"/>
          </a:xfrm>
          <a:prstGeom prst="rect">
            <a:avLst/>
          </a:prstGeom>
          <a:noFill/>
          <a:ln>
            <a:noFill/>
          </a:ln>
        </p:spPr>
      </p:pic>
      <p:pic>
        <p:nvPicPr>
          <p:cNvPr id="1813" name="Google Shape;1813;p161"/>
          <p:cNvPicPr preferRelativeResize="0"/>
          <p:nvPr/>
        </p:nvPicPr>
        <p:blipFill rotWithShape="1">
          <a:blip r:embed="rId4">
            <a:alphaModFix/>
          </a:blip>
          <a:srcRect b="0" l="0" r="0" t="0"/>
          <a:stretch/>
        </p:blipFill>
        <p:spPr>
          <a:xfrm>
            <a:off x="7812360" y="188640"/>
            <a:ext cx="1003739" cy="55174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62"/>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19" name="Google Shape;1819;p162"/>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20" name="Google Shape;1820;p16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1821" name="Google Shape;1821;p162"/>
          <p:cNvPicPr preferRelativeResize="0"/>
          <p:nvPr/>
        </p:nvPicPr>
        <p:blipFill rotWithShape="1">
          <a:blip r:embed="rId4">
            <a:alphaModFix/>
          </a:blip>
          <a:srcRect b="0" l="0" r="0" t="0"/>
          <a:stretch/>
        </p:blipFill>
        <p:spPr>
          <a:xfrm>
            <a:off x="7838932" y="188640"/>
            <a:ext cx="1003739" cy="55174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63"/>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27" name="Google Shape;1827;p163"/>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28" name="Google Shape;1828;p163"/>
          <p:cNvPicPr preferRelativeResize="0"/>
          <p:nvPr/>
        </p:nvPicPr>
        <p:blipFill rotWithShape="1">
          <a:blip r:embed="rId3">
            <a:alphaModFix/>
          </a:blip>
          <a:srcRect b="0" l="0" r="0" t="0"/>
          <a:stretch/>
        </p:blipFill>
        <p:spPr>
          <a:xfrm>
            <a:off x="1" y="1"/>
            <a:ext cx="10296525" cy="7607300"/>
          </a:xfrm>
          <a:prstGeom prst="rect">
            <a:avLst/>
          </a:prstGeom>
          <a:noFill/>
          <a:ln>
            <a:noFill/>
          </a:ln>
        </p:spPr>
      </p:pic>
      <p:pic>
        <p:nvPicPr>
          <p:cNvPr id="1829" name="Google Shape;1829;p163"/>
          <p:cNvPicPr preferRelativeResize="0"/>
          <p:nvPr/>
        </p:nvPicPr>
        <p:blipFill rotWithShape="1">
          <a:blip r:embed="rId4">
            <a:alphaModFix/>
          </a:blip>
          <a:srcRect b="0" l="0" r="0" t="0"/>
          <a:stretch/>
        </p:blipFill>
        <p:spPr>
          <a:xfrm>
            <a:off x="9127029" y="6893674"/>
            <a:ext cx="1003739" cy="551745"/>
          </a:xfrm>
          <a:prstGeom prst="rect">
            <a:avLst/>
          </a:prstGeom>
          <a:noFill/>
          <a:ln>
            <a:noFill/>
          </a:ln>
        </p:spPr>
      </p:pic>
      <p:pic>
        <p:nvPicPr>
          <p:cNvPr id="1830" name="Google Shape;1830;p163"/>
          <p:cNvPicPr preferRelativeResize="0"/>
          <p:nvPr/>
        </p:nvPicPr>
        <p:blipFill rotWithShape="1">
          <a:blip r:embed="rId4">
            <a:alphaModFix/>
          </a:blip>
          <a:srcRect b="0" l="0" r="0" t="0"/>
          <a:stretch/>
        </p:blipFill>
        <p:spPr>
          <a:xfrm>
            <a:off x="8460432" y="476672"/>
            <a:ext cx="1003739" cy="55174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64"/>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36" name="Google Shape;1836;p164"/>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37" name="Google Shape;1837;p164"/>
          <p:cNvPicPr preferRelativeResize="0"/>
          <p:nvPr/>
        </p:nvPicPr>
        <p:blipFill rotWithShape="1">
          <a:blip r:embed="rId3">
            <a:alphaModFix/>
          </a:blip>
          <a:srcRect b="0" l="0" r="0" t="0"/>
          <a:stretch/>
        </p:blipFill>
        <p:spPr>
          <a:xfrm>
            <a:off x="0" y="0"/>
            <a:ext cx="9277350" cy="7543800"/>
          </a:xfrm>
          <a:prstGeom prst="rect">
            <a:avLst/>
          </a:prstGeom>
          <a:noFill/>
          <a:ln>
            <a:noFill/>
          </a:ln>
        </p:spPr>
      </p:pic>
      <p:pic>
        <p:nvPicPr>
          <p:cNvPr id="1838" name="Google Shape;1838;p164"/>
          <p:cNvPicPr preferRelativeResize="0"/>
          <p:nvPr/>
        </p:nvPicPr>
        <p:blipFill rotWithShape="1">
          <a:blip r:embed="rId4">
            <a:alphaModFix/>
          </a:blip>
          <a:srcRect b="0" l="0" r="0" t="0"/>
          <a:stretch/>
        </p:blipFill>
        <p:spPr>
          <a:xfrm>
            <a:off x="7524328" y="188640"/>
            <a:ext cx="1003739" cy="55174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65"/>
          <p:cNvSpPr txBox="1"/>
          <p:nvPr>
            <p:ph type="title"/>
          </p:nvPr>
        </p:nvSpPr>
        <p:spPr>
          <a:xfrm>
            <a:off x="720000" y="720000"/>
            <a:ext cx="7704000" cy="6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500"/>
              <a:buFont typeface="Calibri"/>
              <a:buNone/>
            </a:pPr>
            <a:r>
              <a:t/>
            </a:r>
            <a:endParaRPr/>
          </a:p>
        </p:txBody>
      </p:sp>
      <p:sp>
        <p:nvSpPr>
          <p:cNvPr id="1844" name="Google Shape;1844;p165"/>
          <p:cNvSpPr txBox="1"/>
          <p:nvPr>
            <p:ph idx="1" type="body"/>
          </p:nvPr>
        </p:nvSpPr>
        <p:spPr>
          <a:xfrm>
            <a:off x="720000" y="1356800"/>
            <a:ext cx="7704000" cy="47352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Clr>
                <a:srgbClr val="434343"/>
              </a:buClr>
              <a:buSzPts val="1200"/>
              <a:buNone/>
            </a:pPr>
            <a:r>
              <a:t/>
            </a:r>
            <a:endParaRPr/>
          </a:p>
        </p:txBody>
      </p:sp>
      <p:pic>
        <p:nvPicPr>
          <p:cNvPr id="1845" name="Google Shape;1845;p165"/>
          <p:cNvPicPr preferRelativeResize="0"/>
          <p:nvPr/>
        </p:nvPicPr>
        <p:blipFill rotWithShape="1">
          <a:blip r:embed="rId3">
            <a:alphaModFix/>
          </a:blip>
          <a:srcRect b="0" l="0" r="0" t="0"/>
          <a:stretch/>
        </p:blipFill>
        <p:spPr>
          <a:xfrm>
            <a:off x="1" y="0"/>
            <a:ext cx="9143999" cy="6858000"/>
          </a:xfrm>
          <a:prstGeom prst="rect">
            <a:avLst/>
          </a:prstGeom>
          <a:noFill/>
          <a:ln>
            <a:noFill/>
          </a:ln>
        </p:spPr>
      </p:pic>
      <p:pic>
        <p:nvPicPr>
          <p:cNvPr id="1846" name="Google Shape;1846;p165"/>
          <p:cNvPicPr preferRelativeResize="0"/>
          <p:nvPr/>
        </p:nvPicPr>
        <p:blipFill rotWithShape="1">
          <a:blip r:embed="rId4">
            <a:alphaModFix/>
          </a:blip>
          <a:srcRect b="0" l="0" r="0" t="0"/>
          <a:stretch/>
        </p:blipFill>
        <p:spPr>
          <a:xfrm>
            <a:off x="179512" y="116632"/>
            <a:ext cx="1003739" cy="55174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6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852" name="Google Shape;1852;p16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853" name="Google Shape;1853;p16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854" name="Google Shape;1854;p16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855" name="Google Shape;1855;p16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856" name="Google Shape;1856;p166"/>
          <p:cNvSpPr/>
          <p:nvPr/>
        </p:nvSpPr>
        <p:spPr>
          <a:xfrm>
            <a:off x="539552" y="692696"/>
            <a:ext cx="7200800"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Arrays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An </a:t>
            </a:r>
            <a:r>
              <a:rPr b="1" lang="en-US" sz="1800">
                <a:solidFill>
                  <a:schemeClr val="dk1"/>
                </a:solidFill>
                <a:latin typeface="Calibri"/>
                <a:ea typeface="Calibri"/>
                <a:cs typeface="Calibri"/>
                <a:sym typeface="Calibri"/>
              </a:rPr>
              <a:t>array </a:t>
            </a:r>
            <a:r>
              <a:rPr lang="en-US" sz="1800">
                <a:solidFill>
                  <a:schemeClr val="dk1"/>
                </a:solidFill>
                <a:latin typeface="Calibri"/>
                <a:ea typeface="Calibri"/>
                <a:cs typeface="Calibri"/>
                <a:sym typeface="Calibri"/>
              </a:rPr>
              <a:t>is a collection of variables of the same type.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When you need to store a list of values, such as numbers, you can store them in an array, instead of declaring separate variables for each number.</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declare an array, you need to define the type of the elements with </a:t>
            </a:r>
            <a:r>
              <a:rPr b="1" lang="en-US" sz="1800">
                <a:solidFill>
                  <a:schemeClr val="dk1"/>
                </a:solidFill>
                <a:latin typeface="Calibri"/>
                <a:ea typeface="Calibri"/>
                <a:cs typeface="Calibri"/>
                <a:sym typeface="Calibri"/>
              </a:rPr>
              <a:t>square brackets</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For example, to declare an array of integers: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857" name="Google Shape;1857;p166"/>
          <p:cNvPicPr preferRelativeResize="0"/>
          <p:nvPr/>
        </p:nvPicPr>
        <p:blipFill rotWithShape="1">
          <a:blip r:embed="rId4">
            <a:alphaModFix/>
          </a:blip>
          <a:srcRect b="0" l="0" r="0" t="0"/>
          <a:stretch/>
        </p:blipFill>
        <p:spPr>
          <a:xfrm>
            <a:off x="646616" y="3415584"/>
            <a:ext cx="1743075" cy="552450"/>
          </a:xfrm>
          <a:prstGeom prst="rect">
            <a:avLst/>
          </a:prstGeom>
          <a:noFill/>
          <a:ln>
            <a:noFill/>
          </a:ln>
        </p:spPr>
      </p:pic>
      <p:sp>
        <p:nvSpPr>
          <p:cNvPr id="1858" name="Google Shape;1858;p166"/>
          <p:cNvSpPr/>
          <p:nvPr/>
        </p:nvSpPr>
        <p:spPr>
          <a:xfrm>
            <a:off x="613472" y="4221088"/>
            <a:ext cx="67668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name of the array is </a:t>
            </a:r>
            <a:r>
              <a:rPr b="1" lang="en-US" sz="1800">
                <a:solidFill>
                  <a:schemeClr val="dk1"/>
                </a:solidFill>
                <a:latin typeface="Calibri"/>
                <a:ea typeface="Calibri"/>
                <a:cs typeface="Calibri"/>
                <a:sym typeface="Calibri"/>
              </a:rPr>
              <a:t>arr</a:t>
            </a:r>
            <a:r>
              <a:rPr lang="en-US" sz="1800">
                <a:solidFill>
                  <a:schemeClr val="dk1"/>
                </a:solidFill>
                <a:latin typeface="Calibri"/>
                <a:ea typeface="Calibri"/>
                <a:cs typeface="Calibri"/>
                <a:sym typeface="Calibri"/>
              </a:rPr>
              <a:t>. The type of elements it will hold is </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6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864" name="Google Shape;1864;p16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865" name="Google Shape;1865;p16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866" name="Google Shape;1866;p16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867" name="Google Shape;1867;p16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868" name="Google Shape;1868;p167"/>
          <p:cNvSpPr/>
          <p:nvPr/>
        </p:nvSpPr>
        <p:spPr>
          <a:xfrm>
            <a:off x="539552" y="620688"/>
            <a:ext cx="78488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you need to define the array's capacity, or the number of elements it will hold. To accomplish this, use the keyword </a:t>
            </a:r>
            <a:r>
              <a:rPr b="1" lang="en-US" sz="1800">
                <a:solidFill>
                  <a:schemeClr val="dk1"/>
                </a:solidFill>
                <a:latin typeface="Calibri"/>
                <a:ea typeface="Calibri"/>
                <a:cs typeface="Calibri"/>
                <a:sym typeface="Calibri"/>
              </a:rPr>
              <a:t>new</a:t>
            </a:r>
            <a:endParaRPr sz="1800">
              <a:solidFill>
                <a:schemeClr val="dk1"/>
              </a:solidFill>
              <a:latin typeface="Calibri"/>
              <a:ea typeface="Calibri"/>
              <a:cs typeface="Calibri"/>
              <a:sym typeface="Calibri"/>
            </a:endParaRPr>
          </a:p>
        </p:txBody>
      </p:sp>
      <p:pic>
        <p:nvPicPr>
          <p:cNvPr id="1869" name="Google Shape;1869;p167"/>
          <p:cNvPicPr preferRelativeResize="0"/>
          <p:nvPr/>
        </p:nvPicPr>
        <p:blipFill rotWithShape="1">
          <a:blip r:embed="rId4">
            <a:alphaModFix/>
          </a:blip>
          <a:srcRect b="0" l="0" r="0" t="0"/>
          <a:stretch/>
        </p:blipFill>
        <p:spPr>
          <a:xfrm>
            <a:off x="736912" y="1556792"/>
            <a:ext cx="2457450" cy="457200"/>
          </a:xfrm>
          <a:prstGeom prst="rect">
            <a:avLst/>
          </a:prstGeom>
          <a:noFill/>
          <a:ln>
            <a:noFill/>
          </a:ln>
        </p:spPr>
      </p:pic>
      <p:sp>
        <p:nvSpPr>
          <p:cNvPr id="1870" name="Google Shape;1870;p167"/>
          <p:cNvSpPr/>
          <p:nvPr/>
        </p:nvSpPr>
        <p:spPr>
          <a:xfrm>
            <a:off x="539552" y="2332512"/>
            <a:ext cx="784887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code above declares an array of 5 integers.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In an array, the elements are ordered and each has a specific and constant position, which is called an </a:t>
            </a:r>
            <a:r>
              <a:rPr b="1" lang="en-US" sz="1800">
                <a:solidFill>
                  <a:schemeClr val="dk1"/>
                </a:solidFill>
                <a:latin typeface="Calibri"/>
                <a:ea typeface="Calibri"/>
                <a:cs typeface="Calibri"/>
                <a:sym typeface="Calibri"/>
              </a:rPr>
              <a:t>index</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reference elements in an array, type the name of the array followed by the index position within a pair of square brackets.</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6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876" name="Google Shape;1876;p16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877" name="Google Shape;1877;p16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878" name="Google Shape;1878;p16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879" name="Google Shape;1879;p16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880" name="Google Shape;1880;p168"/>
          <p:cNvSpPr/>
          <p:nvPr/>
        </p:nvSpPr>
        <p:spPr>
          <a:xfrm>
            <a:off x="569656" y="764704"/>
            <a:ext cx="10595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881" name="Google Shape;1881;p168"/>
          <p:cNvPicPr preferRelativeResize="0"/>
          <p:nvPr/>
        </p:nvPicPr>
        <p:blipFill rotWithShape="1">
          <a:blip r:embed="rId4">
            <a:alphaModFix/>
          </a:blip>
          <a:srcRect b="0" l="0" r="0" t="0"/>
          <a:stretch/>
        </p:blipFill>
        <p:spPr>
          <a:xfrm>
            <a:off x="695727" y="1412776"/>
            <a:ext cx="1866900" cy="514350"/>
          </a:xfrm>
          <a:prstGeom prst="rect">
            <a:avLst/>
          </a:prstGeom>
          <a:noFill/>
          <a:ln>
            <a:noFill/>
          </a:ln>
        </p:spPr>
      </p:pic>
      <p:sp>
        <p:nvSpPr>
          <p:cNvPr id="1882" name="Google Shape;1882;p168"/>
          <p:cNvSpPr/>
          <p:nvPr/>
        </p:nvSpPr>
        <p:spPr>
          <a:xfrm>
            <a:off x="670252" y="2348880"/>
            <a:ext cx="69260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assigns a value of 42 to the element with 2 as its index.</a:t>
            </a:r>
            <a:endParaRPr sz="1800">
              <a:solidFill>
                <a:schemeClr val="dk1"/>
              </a:solidFill>
              <a:latin typeface="Calibri"/>
              <a:ea typeface="Calibri"/>
              <a:cs typeface="Calibri"/>
              <a:sym typeface="Calibri"/>
            </a:endParaRPr>
          </a:p>
        </p:txBody>
      </p:sp>
      <p:pic>
        <p:nvPicPr>
          <p:cNvPr id="1883" name="Google Shape;1883;p168"/>
          <p:cNvPicPr preferRelativeResize="0"/>
          <p:nvPr/>
        </p:nvPicPr>
        <p:blipFill rotWithShape="1">
          <a:blip r:embed="rId5">
            <a:alphaModFix/>
          </a:blip>
          <a:srcRect b="0" l="0" r="0" t="0"/>
          <a:stretch/>
        </p:blipFill>
        <p:spPr>
          <a:xfrm>
            <a:off x="801067" y="3789040"/>
            <a:ext cx="5381625" cy="971550"/>
          </a:xfrm>
          <a:prstGeom prst="rect">
            <a:avLst/>
          </a:prstGeom>
          <a:noFill/>
          <a:ln>
            <a:noFill/>
          </a:ln>
        </p:spPr>
      </p:pic>
    </p:spTree>
  </p:cSld>
  <p:clrMapOvr>
    <a:masterClrMapping/>
  </p:clrMapOvr>
  <p:transition>
    <p:fade/>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6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889" name="Google Shape;1889;p16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890" name="Google Shape;1890;p16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891" name="Google Shape;1891;p16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892" name="Google Shape;1892;p16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893" name="Google Shape;1893;p169"/>
          <p:cNvSpPr/>
          <p:nvPr/>
        </p:nvSpPr>
        <p:spPr>
          <a:xfrm>
            <a:off x="542624" y="692696"/>
            <a:ext cx="770178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Initializing Arrays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Java provides a shortcut for instantiating arrays of primitive types and strings.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If you already know what values to insert into the array, you can use an </a:t>
            </a:r>
            <a:r>
              <a:rPr b="1" lang="en-US" sz="1800">
                <a:solidFill>
                  <a:schemeClr val="dk1"/>
                </a:solidFill>
                <a:latin typeface="Calibri"/>
                <a:ea typeface="Calibri"/>
                <a:cs typeface="Calibri"/>
                <a:sym typeface="Calibri"/>
              </a:rPr>
              <a:t>array literal</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 of an array literal:</a:t>
            </a:r>
            <a:endParaRPr sz="1800">
              <a:solidFill>
                <a:schemeClr val="dk1"/>
              </a:solidFill>
              <a:latin typeface="Calibri"/>
              <a:ea typeface="Calibri"/>
              <a:cs typeface="Calibri"/>
              <a:sym typeface="Calibri"/>
            </a:endParaRPr>
          </a:p>
        </p:txBody>
      </p:sp>
      <p:pic>
        <p:nvPicPr>
          <p:cNvPr id="1894" name="Google Shape;1894;p169"/>
          <p:cNvPicPr preferRelativeResize="0"/>
          <p:nvPr/>
        </p:nvPicPr>
        <p:blipFill rotWithShape="1">
          <a:blip r:embed="rId4">
            <a:alphaModFix/>
          </a:blip>
          <a:srcRect b="0" l="0" r="0" t="0"/>
          <a:stretch/>
        </p:blipFill>
        <p:spPr>
          <a:xfrm>
            <a:off x="676275" y="2924944"/>
            <a:ext cx="3895725" cy="638175"/>
          </a:xfrm>
          <a:prstGeom prst="rect">
            <a:avLst/>
          </a:prstGeom>
          <a:noFill/>
          <a:ln>
            <a:noFill/>
          </a:ln>
        </p:spPr>
      </p:pic>
      <p:sp>
        <p:nvSpPr>
          <p:cNvPr id="1895" name="Google Shape;1895;p169"/>
          <p:cNvSpPr/>
          <p:nvPr/>
        </p:nvSpPr>
        <p:spPr>
          <a:xfrm>
            <a:off x="552168" y="3717032"/>
            <a:ext cx="769224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Place the values in a </a:t>
            </a:r>
            <a:r>
              <a:rPr b="1" lang="en-US" sz="1800">
                <a:solidFill>
                  <a:schemeClr val="dk1"/>
                </a:solidFill>
                <a:latin typeface="Calibri"/>
                <a:ea typeface="Calibri"/>
                <a:cs typeface="Calibri"/>
                <a:sym typeface="Calibri"/>
              </a:rPr>
              <a:t>comma-separated</a:t>
            </a:r>
            <a:r>
              <a:rPr lang="en-US" sz="1800">
                <a:solidFill>
                  <a:schemeClr val="dk1"/>
                </a:solidFill>
                <a:latin typeface="Calibri"/>
                <a:ea typeface="Calibri"/>
                <a:cs typeface="Calibri"/>
                <a:sym typeface="Calibri"/>
              </a:rPr>
              <a:t> list, enclosed in curly braces.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code above automatically initializes an array containing 4 elements, and stores the provided values.</a:t>
            </a:r>
            <a:endParaRPr sz="1800">
              <a:solidFill>
                <a:schemeClr val="dk1"/>
              </a:solidFill>
              <a:latin typeface="Calibri"/>
              <a:ea typeface="Calibri"/>
              <a:cs typeface="Calibri"/>
              <a:sym typeface="Calibri"/>
            </a:endParaRPr>
          </a:p>
        </p:txBody>
      </p:sp>
      <p:pic>
        <p:nvPicPr>
          <p:cNvPr id="1896" name="Google Shape;1896;p169"/>
          <p:cNvPicPr preferRelativeResize="0"/>
          <p:nvPr/>
        </p:nvPicPr>
        <p:blipFill rotWithShape="1">
          <a:blip r:embed="rId5">
            <a:alphaModFix/>
          </a:blip>
          <a:srcRect b="0" l="0" r="0" t="0"/>
          <a:stretch/>
        </p:blipFill>
        <p:spPr>
          <a:xfrm>
            <a:off x="2322760" y="4761324"/>
            <a:ext cx="5362575" cy="99060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Clr>
                <a:srgbClr val="C00000"/>
              </a:buClr>
              <a:buSzPct val="100000"/>
              <a:buNone/>
            </a:pPr>
            <a:r>
              <a:rPr b="1" lang="en-US" sz="2800">
                <a:solidFill>
                  <a:srgbClr val="C00000"/>
                </a:solidFill>
              </a:rPr>
              <a:t>Platform Independent</a:t>
            </a:r>
            <a:endParaRPr/>
          </a:p>
          <a:p>
            <a:pPr indent="0" lvl="0" marL="0" rtl="0" algn="l">
              <a:spcBef>
                <a:spcPts val="392"/>
              </a:spcBef>
              <a:spcAft>
                <a:spcPts val="0"/>
              </a:spcAft>
              <a:buClr>
                <a:schemeClr val="dk2"/>
              </a:buClr>
              <a:buSzPct val="100000"/>
              <a:buNone/>
            </a:pPr>
            <a:r>
              <a:rPr lang="en-US" sz="2800"/>
              <a:t>Java is platform independent because it is different from other languages like </a:t>
            </a:r>
            <a:r>
              <a:rPr lang="en-US" sz="2800" u="sng">
                <a:solidFill>
                  <a:schemeClr val="hlink"/>
                </a:solidFill>
                <a:hlinkClick r:id="rId3"/>
              </a:rPr>
              <a:t>C</a:t>
            </a:r>
            <a:r>
              <a:rPr lang="en-US" sz="2800"/>
              <a:t>, </a:t>
            </a:r>
            <a:r>
              <a:rPr lang="en-US" sz="2800" u="sng">
                <a:solidFill>
                  <a:schemeClr val="hlink"/>
                </a:solidFill>
                <a:hlinkClick r:id="rId4"/>
              </a:rPr>
              <a:t>C++</a:t>
            </a:r>
            <a:r>
              <a:rPr lang="en-US" sz="2800"/>
              <a:t>, etc. which are compiled into platform specific machines while Java is a write once, run anywhere language. </a:t>
            </a:r>
            <a:endParaRPr sz="2800"/>
          </a:p>
          <a:p>
            <a:pPr indent="0" lvl="0" marL="0" rtl="0" algn="l">
              <a:spcBef>
                <a:spcPts val="392"/>
              </a:spcBef>
              <a:spcAft>
                <a:spcPts val="0"/>
              </a:spcAft>
              <a:buClr>
                <a:srgbClr val="002060"/>
              </a:buClr>
              <a:buSzPct val="100000"/>
              <a:buNone/>
            </a:pPr>
            <a:r>
              <a:rPr b="1" lang="en-US" sz="2800">
                <a:solidFill>
                  <a:srgbClr val="002060"/>
                </a:solidFill>
              </a:rPr>
              <a:t>A platform is the hardware or software environment in which a program runs.</a:t>
            </a:r>
            <a:endParaRPr/>
          </a:p>
          <a:p>
            <a:pPr indent="0" lvl="0" marL="0" rtl="0" algn="l">
              <a:spcBef>
                <a:spcPts val="392"/>
              </a:spcBef>
              <a:spcAft>
                <a:spcPts val="0"/>
              </a:spcAft>
              <a:buClr>
                <a:schemeClr val="dk2"/>
              </a:buClr>
              <a:buSzPct val="100000"/>
              <a:buNone/>
            </a:pPr>
            <a:r>
              <a:rPr lang="en-US" sz="2800"/>
              <a:t>There are two types of platforms software-based and hardware-based. Java provides a software-based platform.</a:t>
            </a:r>
            <a:endParaRPr/>
          </a:p>
          <a:p>
            <a:pPr indent="0" lvl="0" marL="0" rtl="0" algn="l">
              <a:spcBef>
                <a:spcPts val="392"/>
              </a:spcBef>
              <a:spcAft>
                <a:spcPts val="0"/>
              </a:spcAft>
              <a:buClr>
                <a:schemeClr val="dk2"/>
              </a:buClr>
              <a:buSzPct val="100000"/>
              <a:buNone/>
            </a:pPr>
            <a:r>
              <a:rPr lang="en-US" sz="2800"/>
              <a:t>The Java platform differs from most other platforms in the sense that it is a software-based platform that runs on top of other hardware-based platforms. It has two components:</a:t>
            </a:r>
            <a:endParaRPr/>
          </a:p>
          <a:p>
            <a:pPr indent="-514350" lvl="0" marL="514350" rtl="0" algn="l">
              <a:spcBef>
                <a:spcPts val="392"/>
              </a:spcBef>
              <a:spcAft>
                <a:spcPts val="0"/>
              </a:spcAft>
              <a:buClr>
                <a:schemeClr val="dk2"/>
              </a:buClr>
              <a:buSzPct val="100000"/>
              <a:buFont typeface="Calibri"/>
              <a:buAutoNum type="arabicPeriod"/>
            </a:pPr>
            <a:r>
              <a:rPr b="1" lang="en-US" sz="2800"/>
              <a:t>Runtime Environment</a:t>
            </a:r>
            <a:endParaRPr/>
          </a:p>
          <a:p>
            <a:pPr indent="-514350" lvl="0" marL="514350" rtl="0" algn="l">
              <a:spcBef>
                <a:spcPts val="392"/>
              </a:spcBef>
              <a:spcAft>
                <a:spcPts val="0"/>
              </a:spcAft>
              <a:buClr>
                <a:schemeClr val="dk2"/>
              </a:buClr>
              <a:buSzPct val="100000"/>
              <a:buFont typeface="Calibri"/>
              <a:buAutoNum type="arabicPeriod"/>
            </a:pPr>
            <a:r>
              <a:rPr b="1" lang="en-US" sz="2800"/>
              <a:t>API(Application Programming Interface)</a:t>
            </a:r>
            <a:endParaRPr/>
          </a:p>
          <a:p>
            <a:pPr indent="0" lvl="0" marL="0" rtl="0" algn="l">
              <a:spcBef>
                <a:spcPts val="392"/>
              </a:spcBef>
              <a:spcAft>
                <a:spcPts val="0"/>
              </a:spcAft>
              <a:buClr>
                <a:schemeClr val="dk2"/>
              </a:buClr>
              <a:buSzPct val="100000"/>
              <a:buNone/>
            </a:pPr>
            <a:r>
              <a:rPr lang="en-US" sz="2800"/>
              <a:t>Java code can be executed on multiple platforms, for example, Windows, Linux, Sun Solaris, Mac/OS, etc. </a:t>
            </a:r>
            <a:endParaRPr sz="2800"/>
          </a:p>
          <a:p>
            <a:pPr indent="-457200" lvl="0" marL="457200" rtl="0" algn="l">
              <a:spcBef>
                <a:spcPts val="392"/>
              </a:spcBef>
              <a:spcAft>
                <a:spcPts val="0"/>
              </a:spcAft>
              <a:buClr>
                <a:srgbClr val="0070C0"/>
              </a:buClr>
              <a:buSzPct val="100000"/>
              <a:buFont typeface="Arial"/>
              <a:buChar char="•"/>
            </a:pPr>
            <a:r>
              <a:rPr b="1" lang="en-US" sz="2800">
                <a:solidFill>
                  <a:srgbClr val="0070C0"/>
                </a:solidFill>
              </a:rPr>
              <a:t>Java code is compiled by the compiler and converted into bytecode. </a:t>
            </a:r>
            <a:endParaRPr b="1" sz="2800">
              <a:solidFill>
                <a:srgbClr val="0070C0"/>
              </a:solidFill>
            </a:endParaRPr>
          </a:p>
          <a:p>
            <a:pPr indent="-457200" lvl="0" marL="457200" rtl="0" algn="l">
              <a:spcBef>
                <a:spcPts val="392"/>
              </a:spcBef>
              <a:spcAft>
                <a:spcPts val="0"/>
              </a:spcAft>
              <a:buClr>
                <a:srgbClr val="0070C0"/>
              </a:buClr>
              <a:buSzPct val="100000"/>
              <a:buFont typeface="Arial"/>
              <a:buChar char="•"/>
            </a:pPr>
            <a:r>
              <a:rPr b="1" lang="en-US" sz="2800">
                <a:solidFill>
                  <a:srgbClr val="0070C0"/>
                </a:solidFill>
              </a:rPr>
              <a:t>This bytecode is a platform-independent code because it can be run on multiple platforms, i.e., Write Once and Run Anywhere (WORA).</a:t>
            </a:r>
            <a:endParaRPr/>
          </a:p>
          <a:p>
            <a:pPr indent="0" lvl="0" marL="0" rtl="0" algn="l">
              <a:spcBef>
                <a:spcPts val="392"/>
              </a:spcBef>
              <a:spcAft>
                <a:spcPts val="0"/>
              </a:spcAft>
              <a:buClr>
                <a:schemeClr val="dk2"/>
              </a:buClr>
              <a:buSzPct val="100000"/>
              <a:buNone/>
            </a:pPr>
            <a:r>
              <a:t/>
            </a:r>
            <a:endParaRPr b="1" sz="2800">
              <a:solidFill>
                <a:srgbClr val="C00000"/>
              </a:solidFill>
            </a:endParaRPr>
          </a:p>
        </p:txBody>
      </p:sp>
      <p:cxnSp>
        <p:nvCxnSpPr>
          <p:cNvPr id="354" name="Google Shape;354;p1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55" name="Google Shape;355;p1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56" name="Google Shape;356;p1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57" name="Google Shape;357;p17"/>
          <p:cNvPicPr preferRelativeResize="0"/>
          <p:nvPr/>
        </p:nvPicPr>
        <p:blipFill rotWithShape="1">
          <a:blip r:embed="rId5">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7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02" name="Google Shape;1902;p17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03" name="Google Shape;1903;p17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04" name="Google Shape;1904;p17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05" name="Google Shape;1905;p17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06" name="Google Shape;1906;p170"/>
          <p:cNvSpPr/>
          <p:nvPr/>
        </p:nvSpPr>
        <p:spPr>
          <a:xfrm>
            <a:off x="542624" y="692696"/>
            <a:ext cx="770178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Array Length</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You can access the length of an array (the number of elements it stores) via its </a:t>
            </a:r>
            <a:r>
              <a:rPr b="1" lang="en-US" sz="1800">
                <a:solidFill>
                  <a:schemeClr val="dk1"/>
                </a:solidFill>
                <a:latin typeface="Calibri"/>
                <a:ea typeface="Calibri"/>
                <a:cs typeface="Calibri"/>
                <a:sym typeface="Calibri"/>
              </a:rPr>
              <a:t>length</a:t>
            </a:r>
            <a:r>
              <a:rPr lang="en-US" sz="1800">
                <a:solidFill>
                  <a:schemeClr val="dk1"/>
                </a:solidFill>
                <a:latin typeface="Calibri"/>
                <a:ea typeface="Calibri"/>
                <a:cs typeface="Calibri"/>
                <a:sym typeface="Calibri"/>
              </a:rPr>
              <a:t> property.</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907" name="Google Shape;1907;p170"/>
          <p:cNvPicPr preferRelativeResize="0"/>
          <p:nvPr/>
        </p:nvPicPr>
        <p:blipFill rotWithShape="1">
          <a:blip r:embed="rId4">
            <a:alphaModFix/>
          </a:blip>
          <a:srcRect b="0" l="0" r="0" t="0"/>
          <a:stretch/>
        </p:blipFill>
        <p:spPr>
          <a:xfrm>
            <a:off x="755576" y="5094509"/>
            <a:ext cx="5248275" cy="695325"/>
          </a:xfrm>
          <a:prstGeom prst="rect">
            <a:avLst/>
          </a:prstGeom>
          <a:noFill/>
          <a:ln>
            <a:noFill/>
          </a:ln>
        </p:spPr>
      </p:pic>
      <p:pic>
        <p:nvPicPr>
          <p:cNvPr id="1908" name="Google Shape;1908;p170"/>
          <p:cNvPicPr preferRelativeResize="0"/>
          <p:nvPr/>
        </p:nvPicPr>
        <p:blipFill rotWithShape="1">
          <a:blip r:embed="rId5">
            <a:alphaModFix/>
          </a:blip>
          <a:srcRect b="0" l="0" r="0" t="0"/>
          <a:stretch/>
        </p:blipFill>
        <p:spPr>
          <a:xfrm>
            <a:off x="738056" y="2996952"/>
            <a:ext cx="3600450" cy="666750"/>
          </a:xfrm>
          <a:prstGeom prst="rect">
            <a:avLst/>
          </a:prstGeom>
          <a:noFill/>
          <a:ln>
            <a:noFill/>
          </a:ln>
        </p:spPr>
      </p:pic>
    </p:spTree>
  </p:cSld>
  <p:clrMapOvr>
    <a:masterClrMapping/>
  </p:clrMapOvr>
  <p:transition>
    <p:fade/>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7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14" name="Google Shape;1914;p17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15" name="Google Shape;1915;p17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16" name="Google Shape;1916;p17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17" name="Google Shape;1917;p17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18" name="Google Shape;1918;p171"/>
          <p:cNvSpPr/>
          <p:nvPr/>
        </p:nvSpPr>
        <p:spPr>
          <a:xfrm>
            <a:off x="542624" y="692696"/>
            <a:ext cx="770178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Arrays</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Now that we know how to set and get array elements, we can calculate the sum of all elements in an array by using loops.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for </a:t>
            </a:r>
            <a:r>
              <a:rPr lang="en-US" sz="1800">
                <a:solidFill>
                  <a:schemeClr val="dk1"/>
                </a:solidFill>
                <a:latin typeface="Calibri"/>
                <a:ea typeface="Calibri"/>
                <a:cs typeface="Calibri"/>
                <a:sym typeface="Calibri"/>
              </a:rPr>
              <a:t>loop is the most used loop when working with arrays, as we can use the </a:t>
            </a:r>
            <a:r>
              <a:rPr b="1" lang="en-US" sz="1800">
                <a:solidFill>
                  <a:schemeClr val="dk1"/>
                </a:solidFill>
                <a:latin typeface="Calibri"/>
                <a:ea typeface="Calibri"/>
                <a:cs typeface="Calibri"/>
                <a:sym typeface="Calibri"/>
              </a:rPr>
              <a:t>length </a:t>
            </a:r>
            <a:r>
              <a:rPr lang="en-US" sz="1800">
                <a:solidFill>
                  <a:schemeClr val="dk1"/>
                </a:solidFill>
                <a:latin typeface="Calibri"/>
                <a:ea typeface="Calibri"/>
                <a:cs typeface="Calibri"/>
                <a:sym typeface="Calibri"/>
              </a:rPr>
              <a:t>of the array to determine how many times to run the loop.</a:t>
            </a:r>
            <a:endParaRPr sz="1800">
              <a:solidFill>
                <a:schemeClr val="dk1"/>
              </a:solidFill>
              <a:latin typeface="Calibri"/>
              <a:ea typeface="Calibri"/>
              <a:cs typeface="Calibri"/>
              <a:sym typeface="Calibri"/>
            </a:endParaRPr>
          </a:p>
        </p:txBody>
      </p:sp>
      <p:pic>
        <p:nvPicPr>
          <p:cNvPr id="1919" name="Google Shape;1919;p171"/>
          <p:cNvPicPr preferRelativeResize="0"/>
          <p:nvPr/>
        </p:nvPicPr>
        <p:blipFill rotWithShape="1">
          <a:blip r:embed="rId4">
            <a:alphaModFix/>
          </a:blip>
          <a:srcRect b="0" l="0" r="0" t="0"/>
          <a:stretch/>
        </p:blipFill>
        <p:spPr>
          <a:xfrm>
            <a:off x="547020" y="2543175"/>
            <a:ext cx="3676650" cy="1771650"/>
          </a:xfrm>
          <a:prstGeom prst="rect">
            <a:avLst/>
          </a:prstGeom>
          <a:noFill/>
          <a:ln>
            <a:noFill/>
          </a:ln>
        </p:spPr>
      </p:pic>
      <p:sp>
        <p:nvSpPr>
          <p:cNvPr id="1920" name="Google Shape;1920;p171"/>
          <p:cNvSpPr/>
          <p:nvPr/>
        </p:nvSpPr>
        <p:spPr>
          <a:xfrm>
            <a:off x="432048" y="4346448"/>
            <a:ext cx="80283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the code above, we declared a variable </a:t>
            </a:r>
            <a:r>
              <a:rPr b="1" lang="en-US" sz="1800">
                <a:solidFill>
                  <a:schemeClr val="dk1"/>
                </a:solidFill>
                <a:latin typeface="Calibri"/>
                <a:ea typeface="Calibri"/>
                <a:cs typeface="Calibri"/>
                <a:sym typeface="Calibri"/>
              </a:rPr>
              <a:t>sum </a:t>
            </a:r>
            <a:r>
              <a:rPr lang="en-US" sz="1800">
                <a:solidFill>
                  <a:schemeClr val="dk1"/>
                </a:solidFill>
                <a:latin typeface="Calibri"/>
                <a:ea typeface="Calibri"/>
                <a:cs typeface="Calibri"/>
                <a:sym typeface="Calibri"/>
              </a:rPr>
              <a:t>to store the result and assigned it 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Then we used a </a:t>
            </a:r>
            <a:r>
              <a:rPr b="1" lang="en-US" sz="1800">
                <a:solidFill>
                  <a:schemeClr val="dk1"/>
                </a:solidFill>
                <a:latin typeface="Calibri"/>
                <a:ea typeface="Calibri"/>
                <a:cs typeface="Calibri"/>
                <a:sym typeface="Calibri"/>
              </a:rPr>
              <a:t>for </a:t>
            </a:r>
            <a:r>
              <a:rPr lang="en-US" sz="1800">
                <a:solidFill>
                  <a:schemeClr val="dk1"/>
                </a:solidFill>
                <a:latin typeface="Calibri"/>
                <a:ea typeface="Calibri"/>
                <a:cs typeface="Calibri"/>
                <a:sym typeface="Calibri"/>
              </a:rPr>
              <a:t>loop to iterate through the array, and added each element's value to the variable.</a:t>
            </a:r>
            <a:endParaRPr sz="1800">
              <a:solidFill>
                <a:schemeClr val="dk1"/>
              </a:solidFill>
              <a:latin typeface="Calibri"/>
              <a:ea typeface="Calibri"/>
              <a:cs typeface="Calibri"/>
              <a:sym typeface="Calibri"/>
            </a:endParaRPr>
          </a:p>
        </p:txBody>
      </p:sp>
      <p:pic>
        <p:nvPicPr>
          <p:cNvPr id="1921" name="Google Shape;1921;p171"/>
          <p:cNvPicPr preferRelativeResize="0"/>
          <p:nvPr/>
        </p:nvPicPr>
        <p:blipFill rotWithShape="1">
          <a:blip r:embed="rId5">
            <a:alphaModFix/>
          </a:blip>
          <a:srcRect b="0" l="0" r="0" t="0"/>
          <a:stretch/>
        </p:blipFill>
        <p:spPr>
          <a:xfrm>
            <a:off x="2260848" y="5233774"/>
            <a:ext cx="5486400" cy="809625"/>
          </a:xfrm>
          <a:prstGeom prst="rect">
            <a:avLst/>
          </a:prstGeom>
          <a:noFill/>
          <a:ln>
            <a:noFill/>
          </a:ln>
        </p:spPr>
      </p:pic>
    </p:spTree>
  </p:cSld>
  <p:clrMapOvr>
    <a:masterClrMapping/>
  </p:clrMapOvr>
  <p:transition>
    <p:fade/>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7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27" name="Google Shape;1927;p17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28" name="Google Shape;1928;p17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29" name="Google Shape;1929;p17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30" name="Google Shape;1930;p17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31" name="Google Shape;1931;p172"/>
          <p:cNvSpPr/>
          <p:nvPr/>
        </p:nvSpPr>
        <p:spPr>
          <a:xfrm>
            <a:off x="542624" y="692696"/>
            <a:ext cx="770178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Enhanced for Loop</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a:t>
            </a:r>
            <a:r>
              <a:rPr b="1" lang="en-US" sz="1800">
                <a:solidFill>
                  <a:schemeClr val="dk1"/>
                </a:solidFill>
                <a:latin typeface="Calibri"/>
                <a:ea typeface="Calibri"/>
                <a:cs typeface="Calibri"/>
                <a:sym typeface="Calibri"/>
              </a:rPr>
              <a:t> enhanced for loop</a:t>
            </a:r>
            <a:r>
              <a:rPr lang="en-US" sz="1800">
                <a:solidFill>
                  <a:schemeClr val="dk1"/>
                </a:solidFill>
                <a:latin typeface="Calibri"/>
                <a:ea typeface="Calibri"/>
                <a:cs typeface="Calibri"/>
                <a:sym typeface="Calibri"/>
              </a:rPr>
              <a:t> (sometimes called a "for each" loop) is used to traverse elements in arrays.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advantages are that it eliminates the possibility of bugs and makes the code easier to read.</a:t>
            </a:r>
            <a:endParaRPr sz="1800">
              <a:solidFill>
                <a:schemeClr val="dk1"/>
              </a:solidFill>
              <a:latin typeface="Calibri"/>
              <a:ea typeface="Calibri"/>
              <a:cs typeface="Calibri"/>
              <a:sym typeface="Calibri"/>
            </a:endParaRPr>
          </a:p>
        </p:txBody>
      </p:sp>
      <p:pic>
        <p:nvPicPr>
          <p:cNvPr id="1932" name="Google Shape;1932;p172"/>
          <p:cNvPicPr preferRelativeResize="0"/>
          <p:nvPr/>
        </p:nvPicPr>
        <p:blipFill rotWithShape="1">
          <a:blip r:embed="rId4">
            <a:alphaModFix/>
          </a:blip>
          <a:srcRect b="0" l="0" r="0" t="0"/>
          <a:stretch/>
        </p:blipFill>
        <p:spPr>
          <a:xfrm>
            <a:off x="707951" y="3068960"/>
            <a:ext cx="3228975" cy="2448272"/>
          </a:xfrm>
          <a:prstGeom prst="rect">
            <a:avLst/>
          </a:prstGeom>
          <a:noFill/>
          <a:ln>
            <a:noFill/>
          </a:ln>
        </p:spPr>
      </p:pic>
    </p:spTree>
  </p:cSld>
  <p:clrMapOvr>
    <a:masterClrMapping/>
  </p:clrMapOvr>
  <p:transition>
    <p:fade/>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7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38" name="Google Shape;1938;p17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39" name="Google Shape;1939;p17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40" name="Google Shape;1940;p17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41" name="Google Shape;1941;p17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42" name="Google Shape;1942;p173"/>
          <p:cNvSpPr/>
          <p:nvPr/>
        </p:nvSpPr>
        <p:spPr>
          <a:xfrm>
            <a:off x="538048" y="620688"/>
            <a:ext cx="785037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a:t>
            </a:r>
            <a:r>
              <a:rPr b="1" lang="en-US" sz="1800">
                <a:solidFill>
                  <a:schemeClr val="dk1"/>
                </a:solidFill>
                <a:latin typeface="Calibri"/>
                <a:ea typeface="Calibri"/>
                <a:cs typeface="Calibri"/>
                <a:sym typeface="Calibri"/>
              </a:rPr>
              <a:t> enhanced for loop</a:t>
            </a:r>
            <a:r>
              <a:rPr lang="en-US" sz="1800">
                <a:solidFill>
                  <a:schemeClr val="dk1"/>
                </a:solidFill>
                <a:latin typeface="Calibri"/>
                <a:ea typeface="Calibri"/>
                <a:cs typeface="Calibri"/>
                <a:sym typeface="Calibri"/>
              </a:rPr>
              <a:t> declares a variable of a type compatible with the elements of the array being accessed.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variable will be available within the </a:t>
            </a:r>
            <a:r>
              <a:rPr b="1" lang="en-US" sz="1800">
                <a:solidFill>
                  <a:schemeClr val="dk1"/>
                </a:solidFill>
                <a:latin typeface="Calibri"/>
                <a:ea typeface="Calibri"/>
                <a:cs typeface="Calibri"/>
                <a:sym typeface="Calibri"/>
              </a:rPr>
              <a:t>for </a:t>
            </a:r>
            <a:r>
              <a:rPr lang="en-US" sz="1800">
                <a:solidFill>
                  <a:schemeClr val="dk1"/>
                </a:solidFill>
                <a:latin typeface="Calibri"/>
                <a:ea typeface="Calibri"/>
                <a:cs typeface="Calibri"/>
                <a:sym typeface="Calibri"/>
              </a:rPr>
              <a:t>block, and its value will be the same as the current array element.</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So, on each iteration of the loop, the variable </a:t>
            </a:r>
            <a:r>
              <a:rPr b="1" lang="en-US" sz="1800">
                <a:solidFill>
                  <a:schemeClr val="dk1"/>
                </a:solidFill>
                <a:latin typeface="Calibri"/>
                <a:ea typeface="Calibri"/>
                <a:cs typeface="Calibri"/>
                <a:sym typeface="Calibri"/>
              </a:rPr>
              <a:t>t </a:t>
            </a:r>
            <a:r>
              <a:rPr lang="en-US" sz="1800">
                <a:solidFill>
                  <a:schemeClr val="dk1"/>
                </a:solidFill>
                <a:latin typeface="Calibri"/>
                <a:ea typeface="Calibri"/>
                <a:cs typeface="Calibri"/>
                <a:sym typeface="Calibri"/>
              </a:rPr>
              <a:t>will be equal to the corresponding element in the array.</a:t>
            </a:r>
            <a:endParaRPr sz="1800">
              <a:solidFill>
                <a:schemeClr val="dk1"/>
              </a:solidFill>
              <a:latin typeface="Calibri"/>
              <a:ea typeface="Calibri"/>
              <a:cs typeface="Calibri"/>
              <a:sym typeface="Calibri"/>
            </a:endParaRPr>
          </a:p>
        </p:txBody>
      </p:sp>
      <p:pic>
        <p:nvPicPr>
          <p:cNvPr id="1943" name="Google Shape;1943;p173"/>
          <p:cNvPicPr preferRelativeResize="0"/>
          <p:nvPr/>
        </p:nvPicPr>
        <p:blipFill rotWithShape="1">
          <a:blip r:embed="rId4">
            <a:alphaModFix/>
          </a:blip>
          <a:srcRect b="0" l="0" r="0" t="0"/>
          <a:stretch/>
        </p:blipFill>
        <p:spPr>
          <a:xfrm>
            <a:off x="597918" y="2939430"/>
            <a:ext cx="4114800" cy="590550"/>
          </a:xfrm>
          <a:prstGeom prst="rect">
            <a:avLst/>
          </a:prstGeom>
          <a:noFill/>
          <a:ln>
            <a:noFill/>
          </a:ln>
        </p:spPr>
      </p:pic>
    </p:spTree>
  </p:cSld>
  <p:clrMapOvr>
    <a:masterClrMapping/>
  </p:clrMapOvr>
  <p:transition>
    <p:fade/>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7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49" name="Google Shape;1949;p17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50" name="Google Shape;1950;p17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51" name="Google Shape;1951;p17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52" name="Google Shape;1952;p17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53" name="Google Shape;1953;p174"/>
          <p:cNvSpPr/>
          <p:nvPr/>
        </p:nvSpPr>
        <p:spPr>
          <a:xfrm>
            <a:off x="538048" y="620688"/>
            <a:ext cx="785037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Multidimensional Arrays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Multidimensional </a:t>
            </a:r>
            <a:r>
              <a:rPr lang="en-US" sz="1800">
                <a:solidFill>
                  <a:schemeClr val="dk1"/>
                </a:solidFill>
                <a:latin typeface="Calibri"/>
                <a:ea typeface="Calibri"/>
                <a:cs typeface="Calibri"/>
                <a:sym typeface="Calibri"/>
              </a:rPr>
              <a:t>arrays are array that contain other arrays. The two-dimensional array is the most basic multidimensional array.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create multidimensional arrays, place each array within its own set of curly brackets.</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 of a two-dimensional array:</a:t>
            </a:r>
            <a:endParaRPr sz="1800">
              <a:solidFill>
                <a:schemeClr val="dk1"/>
              </a:solidFill>
              <a:latin typeface="Calibri"/>
              <a:ea typeface="Calibri"/>
              <a:cs typeface="Calibri"/>
              <a:sym typeface="Calibri"/>
            </a:endParaRPr>
          </a:p>
        </p:txBody>
      </p:sp>
      <p:pic>
        <p:nvPicPr>
          <p:cNvPr id="1954" name="Google Shape;1954;p174"/>
          <p:cNvPicPr preferRelativeResize="0"/>
          <p:nvPr/>
        </p:nvPicPr>
        <p:blipFill rotWithShape="1">
          <a:blip r:embed="rId4">
            <a:alphaModFix/>
          </a:blip>
          <a:srcRect b="0" l="0" r="0" t="0"/>
          <a:stretch/>
        </p:blipFill>
        <p:spPr>
          <a:xfrm>
            <a:off x="710386" y="2780928"/>
            <a:ext cx="3752850" cy="495300"/>
          </a:xfrm>
          <a:prstGeom prst="rect">
            <a:avLst/>
          </a:prstGeom>
          <a:noFill/>
          <a:ln>
            <a:noFill/>
          </a:ln>
        </p:spPr>
      </p:pic>
      <p:sp>
        <p:nvSpPr>
          <p:cNvPr id="1955" name="Google Shape;1955;p174"/>
          <p:cNvSpPr/>
          <p:nvPr/>
        </p:nvSpPr>
        <p:spPr>
          <a:xfrm>
            <a:off x="690970" y="3645024"/>
            <a:ext cx="704938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declares an array with two arrays as its elements.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To access an element in the two-dimensional array, provide two indexes, one for the array, and another for the element inside that array.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 following example accesses the first element in the second array of sample.</a:t>
            </a:r>
            <a:endParaRPr sz="1800">
              <a:solidFill>
                <a:schemeClr val="dk1"/>
              </a:solidFill>
              <a:latin typeface="Calibri"/>
              <a:ea typeface="Calibri"/>
              <a:cs typeface="Calibri"/>
              <a:sym typeface="Calibri"/>
            </a:endParaRPr>
          </a:p>
        </p:txBody>
      </p:sp>
      <p:pic>
        <p:nvPicPr>
          <p:cNvPr id="1956" name="Google Shape;1956;p174"/>
          <p:cNvPicPr preferRelativeResize="0"/>
          <p:nvPr/>
        </p:nvPicPr>
        <p:blipFill rotWithShape="1">
          <a:blip r:embed="rId5">
            <a:alphaModFix/>
          </a:blip>
          <a:srcRect b="0" l="0" r="0" t="0"/>
          <a:stretch/>
        </p:blipFill>
        <p:spPr>
          <a:xfrm>
            <a:off x="5619750" y="4869160"/>
            <a:ext cx="2095500" cy="533400"/>
          </a:xfrm>
          <a:prstGeom prst="rect">
            <a:avLst/>
          </a:prstGeom>
          <a:noFill/>
          <a:ln>
            <a:noFill/>
          </a:ln>
        </p:spPr>
      </p:pic>
      <p:pic>
        <p:nvPicPr>
          <p:cNvPr id="1957" name="Google Shape;1957;p174"/>
          <p:cNvPicPr preferRelativeResize="0"/>
          <p:nvPr/>
        </p:nvPicPr>
        <p:blipFill rotWithShape="1">
          <a:blip r:embed="rId6">
            <a:alphaModFix/>
          </a:blip>
          <a:srcRect b="0" l="0" r="0" t="0"/>
          <a:stretch/>
        </p:blipFill>
        <p:spPr>
          <a:xfrm>
            <a:off x="3298317" y="5660515"/>
            <a:ext cx="5076825" cy="466725"/>
          </a:xfrm>
          <a:prstGeom prst="rect">
            <a:avLst/>
          </a:prstGeom>
          <a:noFill/>
          <a:ln>
            <a:noFill/>
          </a:ln>
        </p:spPr>
      </p:pic>
    </p:spTree>
  </p:cSld>
  <p:clrMapOvr>
    <a:masterClrMapping/>
  </p:clrMapOvr>
  <p:transition>
    <p:fade/>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7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63" name="Google Shape;1963;p17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64" name="Google Shape;1964;p17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65" name="Google Shape;1965;p17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66" name="Google Shape;1966;p17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967" name="Google Shape;1967;p175"/>
          <p:cNvSpPr/>
          <p:nvPr/>
        </p:nvSpPr>
        <p:spPr>
          <a:xfrm>
            <a:off x="462936" y="692696"/>
            <a:ext cx="71334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Multidimensional Arrays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You can get and set a multidimensional array's elements using the same pair of square brackets.</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p:txBody>
      </p:sp>
      <p:pic>
        <p:nvPicPr>
          <p:cNvPr id="1968" name="Google Shape;1968;p175"/>
          <p:cNvPicPr preferRelativeResize="0"/>
          <p:nvPr/>
        </p:nvPicPr>
        <p:blipFill rotWithShape="1">
          <a:blip r:embed="rId4">
            <a:alphaModFix/>
          </a:blip>
          <a:srcRect b="0" l="0" r="0" t="0"/>
          <a:stretch/>
        </p:blipFill>
        <p:spPr>
          <a:xfrm>
            <a:off x="603932" y="2582041"/>
            <a:ext cx="4362450" cy="866775"/>
          </a:xfrm>
          <a:prstGeom prst="rect">
            <a:avLst/>
          </a:prstGeom>
          <a:noFill/>
          <a:ln>
            <a:noFill/>
          </a:ln>
        </p:spPr>
      </p:pic>
      <p:sp>
        <p:nvSpPr>
          <p:cNvPr id="1969" name="Google Shape;1969;p175"/>
          <p:cNvSpPr/>
          <p:nvPr/>
        </p:nvSpPr>
        <p:spPr>
          <a:xfrm>
            <a:off x="633284" y="3645024"/>
            <a:ext cx="717907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above two-dimensional array contains three arrays. The first array has three elements, the second has a single element and the last of these has three elements.</a:t>
            </a:r>
            <a:endParaRPr sz="1800">
              <a:solidFill>
                <a:schemeClr val="dk1"/>
              </a:solidFill>
              <a:latin typeface="Calibri"/>
              <a:ea typeface="Calibri"/>
              <a:cs typeface="Calibri"/>
              <a:sym typeface="Calibri"/>
            </a:endParaRPr>
          </a:p>
        </p:txBody>
      </p:sp>
      <p:pic>
        <p:nvPicPr>
          <p:cNvPr id="1970" name="Google Shape;1970;p175"/>
          <p:cNvPicPr preferRelativeResize="0"/>
          <p:nvPr/>
        </p:nvPicPr>
        <p:blipFill rotWithShape="1">
          <a:blip r:embed="rId5">
            <a:alphaModFix/>
          </a:blip>
          <a:srcRect b="0" l="0" r="0" t="0"/>
          <a:stretch/>
        </p:blipFill>
        <p:spPr>
          <a:xfrm>
            <a:off x="2987824" y="4468713"/>
            <a:ext cx="5219700" cy="1552575"/>
          </a:xfrm>
          <a:prstGeom prst="rect">
            <a:avLst/>
          </a:prstGeom>
          <a:noFill/>
          <a:ln>
            <a:noFill/>
          </a:ln>
        </p:spPr>
      </p:pic>
    </p:spTree>
  </p:cSld>
  <p:clrMapOvr>
    <a:masterClrMapping/>
  </p:clrMapOvr>
  <p:transition>
    <p:fade/>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7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76" name="Google Shape;1976;p17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77" name="Google Shape;1977;p17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78" name="Google Shape;1978;p17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79" name="Google Shape;1979;p176"/>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1980" name="Google Shape;1980;p176"/>
          <p:cNvSpPr/>
          <p:nvPr/>
        </p:nvSpPr>
        <p:spPr>
          <a:xfrm>
            <a:off x="577032" y="692696"/>
            <a:ext cx="759536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Java String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Java</a:t>
            </a:r>
            <a:r>
              <a:rPr lang="en-US" sz="1800">
                <a:solidFill>
                  <a:schemeClr val="dk1"/>
                </a:solidFill>
                <a:latin typeface="Calibri"/>
                <a:ea typeface="Calibri"/>
                <a:cs typeface="Calibri"/>
                <a:sym typeface="Calibri"/>
              </a:rPr>
              <a:t>, string is basically an object that represents sequence of char values. An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array</a:t>
            </a:r>
            <a:r>
              <a:rPr lang="en-US" sz="1800">
                <a:solidFill>
                  <a:schemeClr val="dk1"/>
                </a:solidFill>
                <a:latin typeface="Calibri"/>
                <a:ea typeface="Calibri"/>
                <a:cs typeface="Calibri"/>
                <a:sym typeface="Calibri"/>
              </a:rPr>
              <a:t> of characters works same as Java string. For example:</a:t>
            </a:r>
            <a:endParaRPr/>
          </a:p>
        </p:txBody>
      </p:sp>
      <p:pic>
        <p:nvPicPr>
          <p:cNvPr id="1981" name="Google Shape;1981;p176"/>
          <p:cNvPicPr preferRelativeResize="0"/>
          <p:nvPr/>
        </p:nvPicPr>
        <p:blipFill rotWithShape="1">
          <a:blip r:embed="rId6">
            <a:alphaModFix/>
          </a:blip>
          <a:srcRect b="0" l="0" r="0" t="0"/>
          <a:stretch/>
        </p:blipFill>
        <p:spPr>
          <a:xfrm>
            <a:off x="592808" y="1916832"/>
            <a:ext cx="5335063" cy="1944216"/>
          </a:xfrm>
          <a:prstGeom prst="rect">
            <a:avLst/>
          </a:prstGeom>
          <a:noFill/>
          <a:ln>
            <a:noFill/>
          </a:ln>
        </p:spPr>
      </p:pic>
      <p:sp>
        <p:nvSpPr>
          <p:cNvPr id="1982" name="Google Shape;1982;p176"/>
          <p:cNvSpPr/>
          <p:nvPr/>
        </p:nvSpPr>
        <p:spPr>
          <a:xfrm>
            <a:off x="440126" y="4293096"/>
            <a:ext cx="792074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Java String</a:t>
            </a:r>
            <a:r>
              <a:rPr lang="en-US" sz="1800">
                <a:solidFill>
                  <a:schemeClr val="dk1"/>
                </a:solidFill>
                <a:latin typeface="Calibri"/>
                <a:ea typeface="Calibri"/>
                <a:cs typeface="Calibri"/>
                <a:sym typeface="Calibri"/>
              </a:rPr>
              <a:t> class provides a lot of methods to perform operations on strings such as compare(), concat(), equals(), split(), length(), replace(), compareTo(), intern(), substring() etc.</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7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88" name="Google Shape;1988;p17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989" name="Google Shape;1989;p17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990" name="Google Shape;1990;p17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991" name="Google Shape;1991;p177"/>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1992" name="Google Shape;1992;p177"/>
          <p:cNvSpPr/>
          <p:nvPr/>
        </p:nvSpPr>
        <p:spPr>
          <a:xfrm>
            <a:off x="539552" y="548680"/>
            <a:ext cx="73448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java.lang.String class implements </a:t>
            </a:r>
            <a:r>
              <a:rPr i="1" lang="en-US" sz="1800">
                <a:solidFill>
                  <a:schemeClr val="dk1"/>
                </a:solidFill>
                <a:latin typeface="Calibri"/>
                <a:ea typeface="Calibri"/>
                <a:cs typeface="Calibri"/>
                <a:sym typeface="Calibri"/>
              </a:rPr>
              <a:t>Serializable</a:t>
            </a: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Comparable</a:t>
            </a:r>
            <a:r>
              <a:rPr lang="en-US" sz="1800">
                <a:solidFill>
                  <a:schemeClr val="dk1"/>
                </a:solidFill>
                <a:latin typeface="Calibri"/>
                <a:ea typeface="Calibri"/>
                <a:cs typeface="Calibri"/>
                <a:sym typeface="Calibri"/>
              </a:rPr>
              <a:t> and </a:t>
            </a:r>
            <a:r>
              <a:rPr i="1" lang="en-US" sz="1800">
                <a:solidFill>
                  <a:schemeClr val="dk1"/>
                </a:solidFill>
                <a:latin typeface="Calibri"/>
                <a:ea typeface="Calibri"/>
                <a:cs typeface="Calibri"/>
                <a:sym typeface="Calibri"/>
              </a:rPr>
              <a:t>CharSequence</a:t>
            </a: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interfaces</a:t>
            </a: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descr="String in Java" id="1993" name="Google Shape;1993;p177"/>
          <p:cNvPicPr preferRelativeResize="0"/>
          <p:nvPr/>
        </p:nvPicPr>
        <p:blipFill rotWithShape="1">
          <a:blip r:embed="rId5">
            <a:alphaModFix/>
          </a:blip>
          <a:srcRect b="0" l="0" r="0" t="0"/>
          <a:stretch/>
        </p:blipFill>
        <p:spPr>
          <a:xfrm>
            <a:off x="899592" y="1844824"/>
            <a:ext cx="3686175" cy="2257426"/>
          </a:xfrm>
          <a:prstGeom prst="rect">
            <a:avLst/>
          </a:prstGeom>
          <a:noFill/>
          <a:ln>
            <a:noFill/>
          </a:ln>
        </p:spPr>
      </p:pic>
    </p:spTree>
  </p:cSld>
  <p:clrMapOvr>
    <a:masterClrMapping/>
  </p:clrMapOvr>
  <p:transition>
    <p:fade/>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7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1999" name="Google Shape;1999;p17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00" name="Google Shape;2000;p17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01" name="Google Shape;2001;p17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02" name="Google Shape;2002;p178"/>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03" name="Google Shape;2003;p178"/>
          <p:cNvSpPr/>
          <p:nvPr/>
        </p:nvSpPr>
        <p:spPr>
          <a:xfrm>
            <a:off x="539552" y="620688"/>
            <a:ext cx="7704856"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CharSequence Interface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CharSequence interface is used to represent the sequence of characters. String,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StringBuffer</a:t>
            </a:r>
            <a:r>
              <a:rPr lang="en-US" sz="1800">
                <a:solidFill>
                  <a:schemeClr val="dk1"/>
                </a:solidFill>
                <a:latin typeface="Calibri"/>
                <a:ea typeface="Calibri"/>
                <a:cs typeface="Calibri"/>
                <a:sym typeface="Calibri"/>
              </a:rPr>
              <a:t> and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StringBuilder</a:t>
            </a:r>
            <a:r>
              <a:rPr lang="en-US" sz="1800">
                <a:solidFill>
                  <a:schemeClr val="dk1"/>
                </a:solidFill>
                <a:latin typeface="Calibri"/>
                <a:ea typeface="Calibri"/>
                <a:cs typeface="Calibri"/>
                <a:sym typeface="Calibri"/>
              </a:rPr>
              <a:t> classes implement it. It means, we can create strings in Java by using these three classes.</a:t>
            </a:r>
            <a:endParaRPr/>
          </a:p>
        </p:txBody>
      </p:sp>
      <p:pic>
        <p:nvPicPr>
          <p:cNvPr descr="CharSequence in Java" id="2004" name="Google Shape;2004;p178"/>
          <p:cNvPicPr preferRelativeResize="0"/>
          <p:nvPr/>
        </p:nvPicPr>
        <p:blipFill rotWithShape="1">
          <a:blip r:embed="rId6">
            <a:alphaModFix/>
          </a:blip>
          <a:srcRect b="0" l="0" r="0" t="0"/>
          <a:stretch/>
        </p:blipFill>
        <p:spPr>
          <a:xfrm>
            <a:off x="511611" y="2060848"/>
            <a:ext cx="3590925" cy="2266951"/>
          </a:xfrm>
          <a:prstGeom prst="rect">
            <a:avLst/>
          </a:prstGeom>
          <a:noFill/>
          <a:ln>
            <a:noFill/>
          </a:ln>
        </p:spPr>
      </p:pic>
      <p:sp>
        <p:nvSpPr>
          <p:cNvPr id="2005" name="Google Shape;2005;p178"/>
          <p:cNvSpPr/>
          <p:nvPr/>
        </p:nvSpPr>
        <p:spPr>
          <a:xfrm>
            <a:off x="647564" y="4581128"/>
            <a:ext cx="75968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Java String is immutable which means it cannot be changed. Whenever we change any string, a new instance is created. For mutable strings, you can use StringBuffer and StringBuilder classes.</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7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11" name="Google Shape;2011;p17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12" name="Google Shape;2012;p17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13" name="Google Shape;2013;p17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14" name="Google Shape;2014;p179"/>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15" name="Google Shape;2015;p179"/>
          <p:cNvSpPr/>
          <p:nvPr/>
        </p:nvSpPr>
        <p:spPr>
          <a:xfrm>
            <a:off x="539552" y="843677"/>
            <a:ext cx="7200800"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What is String in Java?</a:t>
            </a:r>
            <a:endParaRPr/>
          </a:p>
          <a:p>
            <a:pPr indent="0" lvl="0" marL="0" marR="0" rtl="0" algn="l">
              <a:spcBef>
                <a:spcPts val="0"/>
              </a:spcBef>
              <a:spcAft>
                <a:spcPts val="0"/>
              </a:spcAft>
              <a:buNone/>
            </a:pPr>
            <a:r>
              <a:t/>
            </a:r>
            <a:endParaRPr b="1" sz="24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Generally, String is a sequence of characters. But in Java, string is an object that represents a sequence of characters.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java.lang.String class is used to create a string object.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rgbClr val="FF0000"/>
                </a:solidFill>
                <a:latin typeface="Calibri"/>
                <a:ea typeface="Calibri"/>
                <a:cs typeface="Calibri"/>
                <a:sym typeface="Calibri"/>
              </a:rPr>
              <a:t>How to create a string object?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two ways to create String object: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By string literal</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By new keyword</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C00000"/>
              </a:buClr>
              <a:buSzPts val="3000"/>
              <a:buNone/>
            </a:pPr>
            <a:r>
              <a:rPr lang="en-US" sz="3000">
                <a:solidFill>
                  <a:srgbClr val="C00000"/>
                </a:solidFill>
              </a:rPr>
              <a:t>Secured</a:t>
            </a:r>
            <a:endParaRPr/>
          </a:p>
          <a:p>
            <a:pPr indent="0" lvl="0" marL="0" rtl="0" algn="l">
              <a:spcBef>
                <a:spcPts val="560"/>
              </a:spcBef>
              <a:spcAft>
                <a:spcPts val="0"/>
              </a:spcAft>
              <a:buClr>
                <a:schemeClr val="dk2"/>
              </a:buClr>
              <a:buSzPts val="2800"/>
              <a:buNone/>
            </a:pPr>
            <a:r>
              <a:rPr lang="en-US" sz="2800"/>
              <a:t>Java is best known for its security. With Java, we can develop virus-free systems. Java is secured because:</a:t>
            </a:r>
            <a:endParaRPr/>
          </a:p>
          <a:p>
            <a:pPr indent="-457200" lvl="0" marL="457200" rtl="0" algn="l">
              <a:spcBef>
                <a:spcPts val="560"/>
              </a:spcBef>
              <a:spcAft>
                <a:spcPts val="0"/>
              </a:spcAft>
              <a:buClr>
                <a:schemeClr val="dk2"/>
              </a:buClr>
              <a:buSzPts val="2800"/>
              <a:buFont typeface="Arial"/>
              <a:buChar char="•"/>
            </a:pPr>
            <a:r>
              <a:rPr b="1" lang="en-US" sz="2800"/>
              <a:t>No explicit pointer</a:t>
            </a:r>
            <a:endParaRPr sz="2800"/>
          </a:p>
          <a:p>
            <a:pPr indent="-457200" lvl="0" marL="457200" rtl="0" algn="l">
              <a:spcBef>
                <a:spcPts val="560"/>
              </a:spcBef>
              <a:spcAft>
                <a:spcPts val="0"/>
              </a:spcAft>
              <a:buClr>
                <a:schemeClr val="dk2"/>
              </a:buClr>
              <a:buSzPts val="2800"/>
              <a:buFont typeface="Arial"/>
              <a:buChar char="•"/>
            </a:pPr>
            <a:r>
              <a:rPr b="1" lang="en-US" sz="2800"/>
              <a:t>Java Programs run inside a virtual machine sandbox</a:t>
            </a:r>
            <a:endParaRPr sz="2800"/>
          </a:p>
          <a:p>
            <a:pPr indent="0" lvl="0" marL="0" rtl="0" algn="l">
              <a:spcBef>
                <a:spcPts val="560"/>
              </a:spcBef>
              <a:spcAft>
                <a:spcPts val="0"/>
              </a:spcAft>
              <a:buClr>
                <a:schemeClr val="dk2"/>
              </a:buClr>
              <a:buSzPts val="2800"/>
              <a:buNone/>
            </a:pPr>
            <a:r>
              <a:rPr b="1" lang="en-US" sz="2800"/>
              <a:t>Classloader:</a:t>
            </a:r>
            <a:r>
              <a:rPr lang="en-US" sz="2800"/>
              <a:t> Class loader in Java is a part of the Java Runtime Environment (JRE) which is used to load Java classes into the Java Virtual Machine dynamically. </a:t>
            </a:r>
            <a:endParaRPr sz="2800"/>
          </a:p>
          <a:p>
            <a:pPr indent="0" lvl="0" marL="0" rtl="0" algn="l">
              <a:spcBef>
                <a:spcPts val="560"/>
              </a:spcBef>
              <a:spcAft>
                <a:spcPts val="0"/>
              </a:spcAft>
              <a:buClr>
                <a:schemeClr val="dk2"/>
              </a:buClr>
              <a:buSzPts val="2800"/>
              <a:buNone/>
            </a:pPr>
            <a:r>
              <a:rPr lang="en-US" sz="2800"/>
              <a:t>It adds security by separating the package for the classes of the local file system from those that are imported from network sources.</a:t>
            </a:r>
            <a:endParaRPr/>
          </a:p>
          <a:p>
            <a:pPr indent="0" lvl="0" marL="0" rtl="0" algn="l">
              <a:spcBef>
                <a:spcPts val="560"/>
              </a:spcBef>
              <a:spcAft>
                <a:spcPts val="0"/>
              </a:spcAft>
              <a:buClr>
                <a:schemeClr val="dk2"/>
              </a:buClr>
              <a:buSzPts val="2800"/>
              <a:buNone/>
            </a:pPr>
            <a:r>
              <a:t/>
            </a:r>
            <a:endParaRPr b="1" sz="2800">
              <a:solidFill>
                <a:srgbClr val="C00000"/>
              </a:solidFill>
            </a:endParaRPr>
          </a:p>
        </p:txBody>
      </p:sp>
      <p:cxnSp>
        <p:nvCxnSpPr>
          <p:cNvPr id="363" name="Google Shape;363;p1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64" name="Google Shape;364;p1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65" name="Google Shape;365;p1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66" name="Google Shape;366;p18"/>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8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21" name="Google Shape;2021;p18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22" name="Google Shape;2022;p18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23" name="Google Shape;2023;p18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24" name="Google Shape;2024;p180"/>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pic>
        <p:nvPicPr>
          <p:cNvPr id="2025" name="Google Shape;2025;p180"/>
          <p:cNvPicPr preferRelativeResize="0"/>
          <p:nvPr/>
        </p:nvPicPr>
        <p:blipFill rotWithShape="1">
          <a:blip r:embed="rId4">
            <a:alphaModFix/>
          </a:blip>
          <a:srcRect b="0" l="0" r="0" t="0"/>
          <a:stretch/>
        </p:blipFill>
        <p:spPr>
          <a:xfrm>
            <a:off x="395536" y="764704"/>
            <a:ext cx="7600950" cy="3456384"/>
          </a:xfrm>
          <a:prstGeom prst="rect">
            <a:avLst/>
          </a:prstGeom>
          <a:noFill/>
          <a:ln>
            <a:noFill/>
          </a:ln>
        </p:spPr>
      </p:pic>
      <p:pic>
        <p:nvPicPr>
          <p:cNvPr descr="Java String" id="2026" name="Google Shape;2026;p180"/>
          <p:cNvPicPr preferRelativeResize="0"/>
          <p:nvPr/>
        </p:nvPicPr>
        <p:blipFill rotWithShape="1">
          <a:blip r:embed="rId5">
            <a:alphaModFix/>
          </a:blip>
          <a:srcRect b="0" l="0" r="0" t="0"/>
          <a:stretch/>
        </p:blipFill>
        <p:spPr>
          <a:xfrm>
            <a:off x="4716016" y="4077072"/>
            <a:ext cx="3744416" cy="2460476"/>
          </a:xfrm>
          <a:prstGeom prst="rect">
            <a:avLst/>
          </a:prstGeom>
          <a:noFill/>
          <a:ln>
            <a:noFill/>
          </a:ln>
        </p:spPr>
      </p:pic>
    </p:spTree>
  </p:cSld>
  <p:clrMapOvr>
    <a:masterClrMapping/>
  </p:clrMapOvr>
  <p:transition>
    <p:fade/>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8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32" name="Google Shape;2032;p18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33" name="Google Shape;2033;p18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34" name="Google Shape;2034;p18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35" name="Google Shape;2035;p181"/>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36" name="Google Shape;2036;p181"/>
          <p:cNvSpPr/>
          <p:nvPr/>
        </p:nvSpPr>
        <p:spPr>
          <a:xfrm>
            <a:off x="539552" y="764704"/>
            <a:ext cx="792088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Why Java uses the concept of String literal?</a:t>
            </a:r>
            <a:endParaRPr/>
          </a:p>
          <a:p>
            <a:pPr indent="0" lvl="0" marL="0" marR="0" rtl="0" algn="l">
              <a:spcBef>
                <a:spcPts val="0"/>
              </a:spcBef>
              <a:spcAft>
                <a:spcPts val="0"/>
              </a:spcAft>
              <a:buNone/>
            </a:pPr>
            <a:r>
              <a:t/>
            </a:r>
            <a:endParaRPr b="1" sz="24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 make Java more memory efficient (because no new objects are created if it exists already in the string constant pool).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rgbClr val="FF0000"/>
                </a:solidFill>
                <a:latin typeface="Calibri"/>
                <a:ea typeface="Calibri"/>
                <a:cs typeface="Calibri"/>
                <a:sym typeface="Calibri"/>
              </a:rPr>
              <a:t>2) By new keyword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String s=new String("Welcome");</a:t>
            </a:r>
            <a:r>
              <a:rPr lang="en-US" sz="1800">
                <a:solidFill>
                  <a:schemeClr val="dk1"/>
                </a:solidFill>
                <a:latin typeface="Calibri"/>
                <a:ea typeface="Calibri"/>
                <a:cs typeface="Calibri"/>
                <a:sym typeface="Calibri"/>
              </a:rPr>
              <a:t>//creates two objects and one reference variable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such case,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JVM</a:t>
            </a:r>
            <a:r>
              <a:rPr lang="en-US" sz="1800">
                <a:solidFill>
                  <a:schemeClr val="dk1"/>
                </a:solidFill>
                <a:latin typeface="Calibri"/>
                <a:ea typeface="Calibri"/>
                <a:cs typeface="Calibri"/>
                <a:sym typeface="Calibri"/>
              </a:rPr>
              <a:t> will create a new string object in normal (non-pool) heap memory, and the literal "Welcome" will be placed in the string constant pool.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variable s will refer to the object in a heap (non-pool).</a:t>
            </a:r>
            <a:endParaRPr/>
          </a:p>
        </p:txBody>
      </p:sp>
    </p:spTree>
  </p:cSld>
  <p:clrMapOvr>
    <a:masterClrMapping/>
  </p:clrMapOvr>
  <p:transition>
    <p:fade/>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8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42" name="Google Shape;2042;p18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43" name="Google Shape;2043;p18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44" name="Google Shape;2044;p18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45" name="Google Shape;2045;p182"/>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pic>
        <p:nvPicPr>
          <p:cNvPr id="2046" name="Google Shape;2046;p182"/>
          <p:cNvPicPr preferRelativeResize="0"/>
          <p:nvPr/>
        </p:nvPicPr>
        <p:blipFill rotWithShape="1">
          <a:blip r:embed="rId4">
            <a:alphaModFix/>
          </a:blip>
          <a:srcRect b="0" l="0" r="0" t="0"/>
          <a:stretch/>
        </p:blipFill>
        <p:spPr>
          <a:xfrm>
            <a:off x="544448" y="908720"/>
            <a:ext cx="7411927" cy="4176464"/>
          </a:xfrm>
          <a:prstGeom prst="rect">
            <a:avLst/>
          </a:prstGeom>
          <a:noFill/>
          <a:ln>
            <a:noFill/>
          </a:ln>
        </p:spPr>
      </p:pic>
    </p:spTree>
  </p:cSld>
  <p:clrMapOvr>
    <a:masterClrMapping/>
  </p:clrMapOvr>
  <p:transition>
    <p:fade/>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8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52" name="Google Shape;2052;p18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53" name="Google Shape;2053;p18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54" name="Google Shape;2054;p18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55" name="Google Shape;2055;p183"/>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56" name="Google Shape;2056;p183"/>
          <p:cNvSpPr/>
          <p:nvPr/>
        </p:nvSpPr>
        <p:spPr>
          <a:xfrm>
            <a:off x="539552" y="764704"/>
            <a:ext cx="748883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Java String class methods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java.lang.String class provides many useful methods to perform operations on sequence of char values.</a:t>
            </a:r>
            <a:endParaRPr/>
          </a:p>
        </p:txBody>
      </p:sp>
      <p:pic>
        <p:nvPicPr>
          <p:cNvPr id="2057" name="Google Shape;2057;p183"/>
          <p:cNvPicPr preferRelativeResize="0"/>
          <p:nvPr/>
        </p:nvPicPr>
        <p:blipFill rotWithShape="1">
          <a:blip r:embed="rId4">
            <a:alphaModFix/>
          </a:blip>
          <a:srcRect b="0" l="0" r="0" t="0"/>
          <a:stretch/>
        </p:blipFill>
        <p:spPr>
          <a:xfrm>
            <a:off x="683568" y="1783004"/>
            <a:ext cx="7200800" cy="4022260"/>
          </a:xfrm>
          <a:prstGeom prst="rect">
            <a:avLst/>
          </a:prstGeom>
          <a:noFill/>
          <a:ln>
            <a:noFill/>
          </a:ln>
        </p:spPr>
      </p:pic>
    </p:spTree>
  </p:cSld>
  <p:clrMapOvr>
    <a:masterClrMapping/>
  </p:clrMapOvr>
  <p:transition>
    <p:fade/>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8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63" name="Google Shape;2063;p18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64" name="Google Shape;2064;p18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65" name="Google Shape;2065;p18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66" name="Google Shape;2066;p184"/>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67" name="Google Shape;2067;p184"/>
          <p:cNvSpPr/>
          <p:nvPr/>
        </p:nvSpPr>
        <p:spPr>
          <a:xfrm>
            <a:off x="524999" y="533871"/>
            <a:ext cx="74888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Java String class methods</a:t>
            </a:r>
            <a:endParaRPr b="1" sz="2400">
              <a:solidFill>
                <a:schemeClr val="dk1"/>
              </a:solidFill>
              <a:latin typeface="Calibri"/>
              <a:ea typeface="Calibri"/>
              <a:cs typeface="Calibri"/>
              <a:sym typeface="Calibri"/>
            </a:endParaRPr>
          </a:p>
        </p:txBody>
      </p:sp>
      <p:pic>
        <p:nvPicPr>
          <p:cNvPr id="2068" name="Google Shape;2068;p184"/>
          <p:cNvPicPr preferRelativeResize="0"/>
          <p:nvPr/>
        </p:nvPicPr>
        <p:blipFill rotWithShape="1">
          <a:blip r:embed="rId4">
            <a:alphaModFix/>
          </a:blip>
          <a:srcRect b="0" l="0" r="0" t="0"/>
          <a:stretch/>
        </p:blipFill>
        <p:spPr>
          <a:xfrm>
            <a:off x="539552" y="952500"/>
            <a:ext cx="7776864" cy="4953000"/>
          </a:xfrm>
          <a:prstGeom prst="rect">
            <a:avLst/>
          </a:prstGeom>
          <a:noFill/>
          <a:ln>
            <a:noFill/>
          </a:ln>
        </p:spPr>
      </p:pic>
    </p:spTree>
  </p:cSld>
  <p:clrMapOvr>
    <a:masterClrMapping/>
  </p:clrMapOvr>
  <p:transition>
    <p:fade/>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8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74" name="Google Shape;2074;p18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75" name="Google Shape;2075;p18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76" name="Google Shape;2076;p18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77" name="Google Shape;2077;p185"/>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78" name="Google Shape;2078;p185"/>
          <p:cNvSpPr/>
          <p:nvPr/>
        </p:nvSpPr>
        <p:spPr>
          <a:xfrm>
            <a:off x="524999" y="533871"/>
            <a:ext cx="74888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Java String class methods</a:t>
            </a:r>
            <a:endParaRPr b="1" sz="2400">
              <a:solidFill>
                <a:schemeClr val="dk1"/>
              </a:solidFill>
              <a:latin typeface="Calibri"/>
              <a:ea typeface="Calibri"/>
              <a:cs typeface="Calibri"/>
              <a:sym typeface="Calibri"/>
            </a:endParaRPr>
          </a:p>
        </p:txBody>
      </p:sp>
      <p:pic>
        <p:nvPicPr>
          <p:cNvPr id="2079" name="Google Shape;2079;p185"/>
          <p:cNvPicPr preferRelativeResize="0"/>
          <p:nvPr/>
        </p:nvPicPr>
        <p:blipFill rotWithShape="1">
          <a:blip r:embed="rId4">
            <a:alphaModFix/>
          </a:blip>
          <a:srcRect b="0" l="0" r="0" t="0"/>
          <a:stretch/>
        </p:blipFill>
        <p:spPr>
          <a:xfrm>
            <a:off x="560788" y="994370"/>
            <a:ext cx="7755627" cy="4781550"/>
          </a:xfrm>
          <a:prstGeom prst="rect">
            <a:avLst/>
          </a:prstGeom>
          <a:noFill/>
          <a:ln>
            <a:noFill/>
          </a:ln>
        </p:spPr>
      </p:pic>
    </p:spTree>
  </p:cSld>
  <p:clrMapOvr>
    <a:masterClrMapping/>
  </p:clrMapOvr>
  <p:transition>
    <p:fade/>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8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85" name="Google Shape;2085;p18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86" name="Google Shape;2086;p18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87" name="Google Shape;2087;p18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88" name="Google Shape;2088;p186"/>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089" name="Google Shape;2089;p186"/>
          <p:cNvSpPr/>
          <p:nvPr/>
        </p:nvSpPr>
        <p:spPr>
          <a:xfrm>
            <a:off x="524999" y="533871"/>
            <a:ext cx="74888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Java String class methods</a:t>
            </a:r>
            <a:endParaRPr b="1" sz="2400">
              <a:solidFill>
                <a:schemeClr val="dk1"/>
              </a:solidFill>
              <a:latin typeface="Calibri"/>
              <a:ea typeface="Calibri"/>
              <a:cs typeface="Calibri"/>
              <a:sym typeface="Calibri"/>
            </a:endParaRPr>
          </a:p>
        </p:txBody>
      </p:sp>
      <p:pic>
        <p:nvPicPr>
          <p:cNvPr id="2090" name="Google Shape;2090;p186"/>
          <p:cNvPicPr preferRelativeResize="0"/>
          <p:nvPr/>
        </p:nvPicPr>
        <p:blipFill rotWithShape="1">
          <a:blip r:embed="rId4">
            <a:alphaModFix/>
          </a:blip>
          <a:srcRect b="0" l="0" r="0" t="0"/>
          <a:stretch/>
        </p:blipFill>
        <p:spPr>
          <a:xfrm>
            <a:off x="570796" y="1124744"/>
            <a:ext cx="7745620" cy="3960440"/>
          </a:xfrm>
          <a:prstGeom prst="rect">
            <a:avLst/>
          </a:prstGeom>
          <a:noFill/>
          <a:ln>
            <a:noFill/>
          </a:ln>
        </p:spPr>
      </p:pic>
    </p:spTree>
  </p:cSld>
  <p:clrMapOvr>
    <a:masterClrMapping/>
  </p:clrMapOvr>
  <p:transition>
    <p:fade/>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8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096" name="Google Shape;2096;p18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097" name="Google Shape;2097;p18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098" name="Google Shape;2098;p18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099" name="Google Shape;2099;p187"/>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00" name="Google Shape;2100;p187"/>
          <p:cNvSpPr/>
          <p:nvPr/>
        </p:nvSpPr>
        <p:spPr>
          <a:xfrm>
            <a:off x="524999" y="533871"/>
            <a:ext cx="7488832"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Immutable String in Java</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 String is an unavoidable type of variable while writing any application program.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String references are used to store various attributes like username, password, etc.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In Java, </a:t>
            </a:r>
            <a:r>
              <a:rPr b="1" lang="en-US" sz="2400">
                <a:solidFill>
                  <a:schemeClr val="dk1"/>
                </a:solidFill>
                <a:latin typeface="Calibri"/>
                <a:ea typeface="Calibri"/>
                <a:cs typeface="Calibri"/>
                <a:sym typeface="Calibri"/>
              </a:rPr>
              <a:t>String objects are immutable</a:t>
            </a:r>
            <a:r>
              <a:rPr lang="en-US" sz="2400">
                <a:solidFill>
                  <a:schemeClr val="dk1"/>
                </a:solidFill>
                <a:latin typeface="Calibri"/>
                <a:ea typeface="Calibri"/>
                <a:cs typeface="Calibri"/>
                <a:sym typeface="Calibri"/>
              </a:rPr>
              <a:t>. Immutable simply means unmodifiable or unchangeable.</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Once String object is created its data or state can't be changed but a new String object is created.</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Let's try to understand the concept of immutability by the example given below:</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spTree>
  </p:cSld>
  <p:clrMapOvr>
    <a:masterClrMapping/>
  </p:clrMapOvr>
  <p:transition>
    <p:fade/>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8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06" name="Google Shape;2106;p18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07" name="Google Shape;2107;p18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08" name="Google Shape;2108;p18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09" name="Google Shape;2109;p188"/>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10" name="Google Shape;2110;p188"/>
          <p:cNvSpPr/>
          <p:nvPr/>
        </p:nvSpPr>
        <p:spPr>
          <a:xfrm>
            <a:off x="524999" y="533871"/>
            <a:ext cx="748883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Immutable String in Java</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id="2111" name="Google Shape;2111;p188"/>
          <p:cNvPicPr preferRelativeResize="0"/>
          <p:nvPr/>
        </p:nvPicPr>
        <p:blipFill rotWithShape="1">
          <a:blip r:embed="rId4">
            <a:alphaModFix/>
          </a:blip>
          <a:srcRect b="0" l="0" r="0" t="0"/>
          <a:stretch/>
        </p:blipFill>
        <p:spPr>
          <a:xfrm>
            <a:off x="614908" y="1124744"/>
            <a:ext cx="5829300" cy="2143125"/>
          </a:xfrm>
          <a:prstGeom prst="rect">
            <a:avLst/>
          </a:prstGeom>
          <a:noFill/>
          <a:ln>
            <a:noFill/>
          </a:ln>
        </p:spPr>
      </p:pic>
      <p:pic>
        <p:nvPicPr>
          <p:cNvPr id="2112" name="Google Shape;2112;p188"/>
          <p:cNvPicPr preferRelativeResize="0"/>
          <p:nvPr/>
        </p:nvPicPr>
        <p:blipFill rotWithShape="1">
          <a:blip r:embed="rId5">
            <a:alphaModFix/>
          </a:blip>
          <a:srcRect b="0" l="0" r="0" t="0"/>
          <a:stretch/>
        </p:blipFill>
        <p:spPr>
          <a:xfrm>
            <a:off x="689820" y="4005064"/>
            <a:ext cx="3193517" cy="864096"/>
          </a:xfrm>
          <a:prstGeom prst="rect">
            <a:avLst/>
          </a:prstGeom>
          <a:noFill/>
          <a:ln>
            <a:noFill/>
          </a:ln>
        </p:spPr>
      </p:pic>
    </p:spTree>
  </p:cSld>
  <p:clrMapOvr>
    <a:masterClrMapping/>
  </p:clrMapOvr>
  <p:transition>
    <p:fade/>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8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18" name="Google Shape;2118;p18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19" name="Google Shape;2119;p18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20" name="Google Shape;2120;p18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21" name="Google Shape;2121;p189"/>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22" name="Google Shape;2122;p189"/>
          <p:cNvSpPr/>
          <p:nvPr/>
        </p:nvSpPr>
        <p:spPr>
          <a:xfrm>
            <a:off x="524999" y="533871"/>
            <a:ext cx="748883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Immutable String in Java</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id="2123" name="Google Shape;2123;p189"/>
          <p:cNvPicPr preferRelativeResize="0"/>
          <p:nvPr/>
        </p:nvPicPr>
        <p:blipFill rotWithShape="1">
          <a:blip r:embed="rId4">
            <a:alphaModFix/>
          </a:blip>
          <a:srcRect b="0" l="0" r="0" t="0"/>
          <a:stretch/>
        </p:blipFill>
        <p:spPr>
          <a:xfrm>
            <a:off x="683568" y="1254058"/>
            <a:ext cx="4752528" cy="2751006"/>
          </a:xfrm>
          <a:prstGeom prst="rect">
            <a:avLst/>
          </a:prstGeom>
          <a:noFill/>
          <a:ln>
            <a:noFill/>
          </a:ln>
        </p:spPr>
      </p:pic>
      <p:pic>
        <p:nvPicPr>
          <p:cNvPr id="2124" name="Google Shape;2124;p189"/>
          <p:cNvPicPr preferRelativeResize="0"/>
          <p:nvPr/>
        </p:nvPicPr>
        <p:blipFill rotWithShape="1">
          <a:blip r:embed="rId5">
            <a:alphaModFix/>
          </a:blip>
          <a:srcRect b="0" l="0" r="0" t="0"/>
          <a:stretch/>
        </p:blipFill>
        <p:spPr>
          <a:xfrm>
            <a:off x="827584" y="4581128"/>
            <a:ext cx="2664296" cy="609600"/>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000"/>
              <a:buNone/>
            </a:pPr>
            <a:r>
              <a:rPr lang="en-US" sz="3000">
                <a:solidFill>
                  <a:srgbClr val="C00000"/>
                </a:solidFill>
              </a:rPr>
              <a:t>Secured</a:t>
            </a:r>
            <a:endParaRPr/>
          </a:p>
          <a:p>
            <a:pPr indent="0" lvl="0" marL="0" rtl="0" algn="just">
              <a:spcBef>
                <a:spcPts val="560"/>
              </a:spcBef>
              <a:spcAft>
                <a:spcPts val="0"/>
              </a:spcAft>
              <a:buClr>
                <a:schemeClr val="dk2"/>
              </a:buClr>
              <a:buSzPts val="2800"/>
              <a:buNone/>
            </a:pPr>
            <a:r>
              <a:rPr b="1" lang="en-US" sz="2800"/>
              <a:t>Bytecode Verifier:</a:t>
            </a:r>
            <a:r>
              <a:rPr lang="en-US" sz="2800"/>
              <a:t> It checks the code fragments for illegal code that can violate access rights to objects.</a:t>
            </a:r>
            <a:endParaRPr/>
          </a:p>
          <a:p>
            <a:pPr indent="0" lvl="0" marL="0" rtl="0" algn="just">
              <a:spcBef>
                <a:spcPts val="560"/>
              </a:spcBef>
              <a:spcAft>
                <a:spcPts val="0"/>
              </a:spcAft>
              <a:buClr>
                <a:schemeClr val="dk2"/>
              </a:buClr>
              <a:buSzPts val="2800"/>
              <a:buNone/>
            </a:pPr>
            <a:r>
              <a:rPr b="1" lang="en-US" sz="2800"/>
              <a:t>Security Manager:</a:t>
            </a:r>
            <a:r>
              <a:rPr lang="en-US" sz="2800"/>
              <a:t> It determines what resources a class can access such as reading and writing to the local disk.</a:t>
            </a:r>
            <a:endParaRPr/>
          </a:p>
          <a:p>
            <a:pPr indent="0" lvl="0" marL="0" rtl="0" algn="just">
              <a:spcBef>
                <a:spcPts val="560"/>
              </a:spcBef>
              <a:spcAft>
                <a:spcPts val="0"/>
              </a:spcAft>
              <a:buClr>
                <a:schemeClr val="dk2"/>
              </a:buClr>
              <a:buSzPts val="2800"/>
              <a:buNone/>
            </a:pPr>
            <a:r>
              <a:t/>
            </a:r>
            <a:endParaRPr b="1" sz="2800">
              <a:solidFill>
                <a:srgbClr val="C00000"/>
              </a:solidFill>
            </a:endParaRPr>
          </a:p>
        </p:txBody>
      </p:sp>
      <p:cxnSp>
        <p:nvCxnSpPr>
          <p:cNvPr id="372" name="Google Shape;372;p1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73" name="Google Shape;373;p1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74" name="Google Shape;374;p1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75" name="Google Shape;375;p19"/>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19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30" name="Google Shape;2130;p19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31" name="Google Shape;2131;p19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32" name="Google Shape;2132;p19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33" name="Google Shape;2133;p190"/>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pic>
        <p:nvPicPr>
          <p:cNvPr id="2134" name="Google Shape;2134;p190"/>
          <p:cNvPicPr preferRelativeResize="0"/>
          <p:nvPr/>
        </p:nvPicPr>
        <p:blipFill rotWithShape="1">
          <a:blip r:embed="rId4">
            <a:alphaModFix/>
          </a:blip>
          <a:srcRect b="0" l="0" r="0" t="0"/>
          <a:stretch/>
        </p:blipFill>
        <p:spPr>
          <a:xfrm>
            <a:off x="539552" y="1340768"/>
            <a:ext cx="7515225" cy="4248472"/>
          </a:xfrm>
          <a:prstGeom prst="rect">
            <a:avLst/>
          </a:prstGeom>
          <a:noFill/>
          <a:ln>
            <a:noFill/>
          </a:ln>
        </p:spPr>
      </p:pic>
      <p:sp>
        <p:nvSpPr>
          <p:cNvPr id="2135" name="Google Shape;2135;p190"/>
          <p:cNvSpPr/>
          <p:nvPr/>
        </p:nvSpPr>
        <p:spPr>
          <a:xfrm>
            <a:off x="539552" y="692696"/>
            <a:ext cx="29523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Java String compare</a:t>
            </a:r>
            <a:endParaRPr/>
          </a:p>
        </p:txBody>
      </p:sp>
    </p:spTree>
  </p:cSld>
  <p:clrMapOvr>
    <a:masterClrMapping/>
  </p:clrMapOvr>
  <p:transition>
    <p:fade/>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9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41" name="Google Shape;2141;p19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42" name="Google Shape;2142;p19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43" name="Google Shape;2143;p19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44" name="Google Shape;2144;p191"/>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45" name="Google Shape;2145;p191"/>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sp>
        <p:nvSpPr>
          <p:cNvPr id="2146" name="Google Shape;2146;p191"/>
          <p:cNvSpPr/>
          <p:nvPr/>
        </p:nvSpPr>
        <p:spPr>
          <a:xfrm>
            <a:off x="526554" y="1484784"/>
            <a:ext cx="7692461"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rgbClr val="FF0000"/>
                </a:solidFill>
                <a:latin typeface="Calibri"/>
                <a:ea typeface="Calibri"/>
                <a:cs typeface="Calibri"/>
                <a:sym typeface="Calibri"/>
              </a:rPr>
              <a:t>By Using equals() Method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String class equals() method compares the original content of the string. It compares values of string for equality.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String class provides the following two methods:</a:t>
            </a:r>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public boolean equals(Object another)</a:t>
            </a:r>
            <a:r>
              <a:rPr lang="en-US" sz="2400">
                <a:solidFill>
                  <a:schemeClr val="dk1"/>
                </a:solidFill>
                <a:latin typeface="Calibri"/>
                <a:ea typeface="Calibri"/>
                <a:cs typeface="Calibri"/>
                <a:sym typeface="Calibri"/>
              </a:rPr>
              <a:t> compares this string to the specified object.</a:t>
            </a:r>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public boolean equalsIgnoreCase(String another)</a:t>
            </a:r>
            <a:r>
              <a:rPr lang="en-US" sz="2400">
                <a:solidFill>
                  <a:schemeClr val="dk1"/>
                </a:solidFill>
                <a:latin typeface="Calibri"/>
                <a:ea typeface="Calibri"/>
                <a:cs typeface="Calibri"/>
                <a:sym typeface="Calibri"/>
              </a:rPr>
              <a:t> compares this string to another string, ignoring case.</a:t>
            </a:r>
            <a:endParaRPr/>
          </a:p>
        </p:txBody>
      </p:sp>
    </p:spTree>
  </p:cSld>
  <p:clrMapOvr>
    <a:masterClrMapping/>
  </p:clrMapOvr>
  <p:transition>
    <p:fade/>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9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52" name="Google Shape;2152;p19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53" name="Google Shape;2153;p19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54" name="Google Shape;2154;p19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55" name="Google Shape;2155;p192"/>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56" name="Google Shape;2156;p192"/>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pic>
        <p:nvPicPr>
          <p:cNvPr id="2157" name="Google Shape;2157;p192"/>
          <p:cNvPicPr preferRelativeResize="0"/>
          <p:nvPr/>
        </p:nvPicPr>
        <p:blipFill rotWithShape="1">
          <a:blip r:embed="rId4">
            <a:alphaModFix/>
          </a:blip>
          <a:srcRect b="0" l="0" r="0" t="0"/>
          <a:stretch/>
        </p:blipFill>
        <p:spPr>
          <a:xfrm>
            <a:off x="608742" y="1484784"/>
            <a:ext cx="5691449" cy="3960440"/>
          </a:xfrm>
          <a:prstGeom prst="rect">
            <a:avLst/>
          </a:prstGeom>
          <a:noFill/>
          <a:ln>
            <a:noFill/>
          </a:ln>
        </p:spPr>
      </p:pic>
      <p:pic>
        <p:nvPicPr>
          <p:cNvPr id="2158" name="Google Shape;2158;p192"/>
          <p:cNvPicPr preferRelativeResize="0"/>
          <p:nvPr/>
        </p:nvPicPr>
        <p:blipFill rotWithShape="1">
          <a:blip r:embed="rId5">
            <a:alphaModFix/>
          </a:blip>
          <a:srcRect b="0" l="0" r="0" t="0"/>
          <a:stretch/>
        </p:blipFill>
        <p:spPr>
          <a:xfrm>
            <a:off x="6439701" y="4897536"/>
            <a:ext cx="1609725" cy="1095375"/>
          </a:xfrm>
          <a:prstGeom prst="rect">
            <a:avLst/>
          </a:prstGeom>
          <a:noFill/>
          <a:ln>
            <a:noFill/>
          </a:ln>
        </p:spPr>
      </p:pic>
    </p:spTree>
  </p:cSld>
  <p:clrMapOvr>
    <a:masterClrMapping/>
  </p:clrMapOvr>
  <p:transition>
    <p:fade/>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9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64" name="Google Shape;2164;p19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65" name="Google Shape;2165;p19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66" name="Google Shape;2166;p19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67" name="Google Shape;2167;p193"/>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68" name="Google Shape;2168;p193"/>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pic>
        <p:nvPicPr>
          <p:cNvPr id="2169" name="Google Shape;2169;p193"/>
          <p:cNvPicPr preferRelativeResize="0"/>
          <p:nvPr/>
        </p:nvPicPr>
        <p:blipFill rotWithShape="1">
          <a:blip r:embed="rId4">
            <a:alphaModFix/>
          </a:blip>
          <a:srcRect b="0" l="0" r="0" t="0"/>
          <a:stretch/>
        </p:blipFill>
        <p:spPr>
          <a:xfrm>
            <a:off x="666750" y="1305056"/>
            <a:ext cx="4121274" cy="3132055"/>
          </a:xfrm>
          <a:prstGeom prst="rect">
            <a:avLst/>
          </a:prstGeom>
          <a:noFill/>
          <a:ln>
            <a:noFill/>
          </a:ln>
        </p:spPr>
      </p:pic>
      <p:pic>
        <p:nvPicPr>
          <p:cNvPr id="2170" name="Google Shape;2170;p193"/>
          <p:cNvPicPr preferRelativeResize="0"/>
          <p:nvPr/>
        </p:nvPicPr>
        <p:blipFill rotWithShape="1">
          <a:blip r:embed="rId5">
            <a:alphaModFix/>
          </a:blip>
          <a:srcRect b="0" l="0" r="0" t="0"/>
          <a:stretch/>
        </p:blipFill>
        <p:spPr>
          <a:xfrm>
            <a:off x="6861770" y="2447220"/>
            <a:ext cx="1181100" cy="847725"/>
          </a:xfrm>
          <a:prstGeom prst="rect">
            <a:avLst/>
          </a:prstGeom>
          <a:noFill/>
          <a:ln>
            <a:noFill/>
          </a:ln>
        </p:spPr>
      </p:pic>
      <p:sp>
        <p:nvSpPr>
          <p:cNvPr id="2171" name="Google Shape;2171;p193"/>
          <p:cNvSpPr/>
          <p:nvPr/>
        </p:nvSpPr>
        <p:spPr>
          <a:xfrm>
            <a:off x="666750" y="4857079"/>
            <a:ext cx="77936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the above program, the methods of </a:t>
            </a:r>
            <a:r>
              <a:rPr b="1" lang="en-US" sz="1800">
                <a:solidFill>
                  <a:schemeClr val="dk1"/>
                </a:solidFill>
                <a:latin typeface="Calibri"/>
                <a:ea typeface="Calibri"/>
                <a:cs typeface="Calibri"/>
                <a:sym typeface="Calibri"/>
              </a:rPr>
              <a:t>String</a:t>
            </a:r>
            <a:r>
              <a:rPr lang="en-US" sz="1800">
                <a:solidFill>
                  <a:schemeClr val="dk1"/>
                </a:solidFill>
                <a:latin typeface="Calibri"/>
                <a:ea typeface="Calibri"/>
                <a:cs typeface="Calibri"/>
                <a:sym typeface="Calibri"/>
              </a:rPr>
              <a:t> class are used. The </a:t>
            </a:r>
            <a:r>
              <a:rPr b="1" lang="en-US" sz="1800">
                <a:solidFill>
                  <a:schemeClr val="dk1"/>
                </a:solidFill>
                <a:latin typeface="Calibri"/>
                <a:ea typeface="Calibri"/>
                <a:cs typeface="Calibri"/>
                <a:sym typeface="Calibri"/>
              </a:rPr>
              <a:t>equals()</a:t>
            </a:r>
            <a:r>
              <a:rPr lang="en-US" sz="1800">
                <a:solidFill>
                  <a:schemeClr val="dk1"/>
                </a:solidFill>
                <a:latin typeface="Calibri"/>
                <a:ea typeface="Calibri"/>
                <a:cs typeface="Calibri"/>
                <a:sym typeface="Calibri"/>
              </a:rPr>
              <a:t> method returns true if String objects are matching and both strings are of same case. </a:t>
            </a:r>
            <a:r>
              <a:rPr b="1" lang="en-US" sz="1800">
                <a:solidFill>
                  <a:schemeClr val="dk1"/>
                </a:solidFill>
                <a:latin typeface="Calibri"/>
                <a:ea typeface="Calibri"/>
                <a:cs typeface="Calibri"/>
                <a:sym typeface="Calibri"/>
              </a:rPr>
              <a:t>equalsIgnoreCase()</a:t>
            </a:r>
            <a:r>
              <a:rPr lang="en-US" sz="1800">
                <a:solidFill>
                  <a:schemeClr val="dk1"/>
                </a:solidFill>
                <a:latin typeface="Calibri"/>
                <a:ea typeface="Calibri"/>
                <a:cs typeface="Calibri"/>
                <a:sym typeface="Calibri"/>
              </a:rPr>
              <a:t> returns true regardless of cases of strings.</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9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77" name="Google Shape;2177;p19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78" name="Google Shape;2178;p19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79" name="Google Shape;2179;p19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80" name="Google Shape;2180;p194"/>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81" name="Google Shape;2181;p194"/>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sp>
        <p:nvSpPr>
          <p:cNvPr id="2182" name="Google Shape;2182;p194"/>
          <p:cNvSpPr/>
          <p:nvPr/>
        </p:nvSpPr>
        <p:spPr>
          <a:xfrm>
            <a:off x="539552" y="1298406"/>
            <a:ext cx="770485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By Using ==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 operator compares references not values.</a:t>
            </a:r>
            <a:endParaRPr/>
          </a:p>
        </p:txBody>
      </p:sp>
      <p:pic>
        <p:nvPicPr>
          <p:cNvPr id="2183" name="Google Shape;2183;p194"/>
          <p:cNvPicPr preferRelativeResize="0"/>
          <p:nvPr/>
        </p:nvPicPr>
        <p:blipFill rotWithShape="1">
          <a:blip r:embed="rId4">
            <a:alphaModFix/>
          </a:blip>
          <a:srcRect b="0" l="0" r="0" t="0"/>
          <a:stretch/>
        </p:blipFill>
        <p:spPr>
          <a:xfrm>
            <a:off x="693241" y="2100263"/>
            <a:ext cx="6029325" cy="2657475"/>
          </a:xfrm>
          <a:prstGeom prst="rect">
            <a:avLst/>
          </a:prstGeom>
          <a:noFill/>
          <a:ln>
            <a:noFill/>
          </a:ln>
        </p:spPr>
      </p:pic>
      <p:pic>
        <p:nvPicPr>
          <p:cNvPr id="2184" name="Google Shape;2184;p194"/>
          <p:cNvPicPr preferRelativeResize="0"/>
          <p:nvPr/>
        </p:nvPicPr>
        <p:blipFill rotWithShape="1">
          <a:blip r:embed="rId5">
            <a:alphaModFix/>
          </a:blip>
          <a:srcRect b="0" l="0" r="0" t="0"/>
          <a:stretch/>
        </p:blipFill>
        <p:spPr>
          <a:xfrm>
            <a:off x="6444208" y="5352366"/>
            <a:ext cx="1304925" cy="866775"/>
          </a:xfrm>
          <a:prstGeom prst="rect">
            <a:avLst/>
          </a:prstGeom>
          <a:noFill/>
          <a:ln>
            <a:noFill/>
          </a:ln>
        </p:spPr>
      </p:pic>
    </p:spTree>
  </p:cSld>
  <p:clrMapOvr>
    <a:masterClrMapping/>
  </p:clrMapOvr>
  <p:transition>
    <p:fade/>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9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190" name="Google Shape;2190;p19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91" name="Google Shape;2191;p19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92" name="Google Shape;2192;p19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93" name="Google Shape;2193;p195"/>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194" name="Google Shape;2194;p195"/>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sp>
        <p:nvSpPr>
          <p:cNvPr id="2195" name="Google Shape;2195;p195"/>
          <p:cNvSpPr/>
          <p:nvPr/>
        </p:nvSpPr>
        <p:spPr>
          <a:xfrm>
            <a:off x="701824" y="1277471"/>
            <a:ext cx="7326560"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By Using compareTo() method</a:t>
            </a:r>
            <a:endParaRPr/>
          </a:p>
          <a:p>
            <a:pPr indent="0" lvl="0" marL="0" marR="0" rtl="0" algn="l">
              <a:spcBef>
                <a:spcPts val="0"/>
              </a:spcBef>
              <a:spcAft>
                <a:spcPts val="0"/>
              </a:spcAft>
              <a:buNone/>
            </a:pPr>
            <a:r>
              <a:t/>
            </a:r>
            <a:endParaRPr b="1" sz="2400">
              <a:solidFill>
                <a:srgbClr val="FF0000"/>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String class compareTo() method compares values lexicographically and returns an integer value that describes if first string is less than, equal to or greater than second string.</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Suppose s1 and s2 are two String objects. If:.</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s1 == s2</a:t>
            </a:r>
            <a:r>
              <a:rPr lang="en-US" sz="2400">
                <a:solidFill>
                  <a:schemeClr val="dk1"/>
                </a:solidFill>
                <a:latin typeface="Calibri"/>
                <a:ea typeface="Calibri"/>
                <a:cs typeface="Calibri"/>
                <a:sym typeface="Calibri"/>
              </a:rPr>
              <a:t> : The method returns 0.</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s1 &gt; s2</a:t>
            </a:r>
            <a:r>
              <a:rPr lang="en-US" sz="2400">
                <a:solidFill>
                  <a:schemeClr val="dk1"/>
                </a:solidFill>
                <a:latin typeface="Calibri"/>
                <a:ea typeface="Calibri"/>
                <a:cs typeface="Calibri"/>
                <a:sym typeface="Calibri"/>
              </a:rPr>
              <a:t> : The method returns a positive value.</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s1 &lt; s2</a:t>
            </a:r>
            <a:r>
              <a:rPr lang="en-US" sz="2400">
                <a:solidFill>
                  <a:schemeClr val="dk1"/>
                </a:solidFill>
                <a:latin typeface="Calibri"/>
                <a:ea typeface="Calibri"/>
                <a:cs typeface="Calibri"/>
                <a:sym typeface="Calibri"/>
              </a:rPr>
              <a:t> : The method returns a negative value.</a:t>
            </a:r>
            <a:endParaRPr/>
          </a:p>
        </p:txBody>
      </p:sp>
    </p:spTree>
  </p:cSld>
  <p:clrMapOvr>
    <a:masterClrMapping/>
  </p:clrMapOvr>
  <p:transition>
    <p:fade/>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19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01" name="Google Shape;2201;p19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02" name="Google Shape;2202;p19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03" name="Google Shape;2203;p19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04" name="Google Shape;2204;p196"/>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05" name="Google Shape;2205;p196"/>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pic>
        <p:nvPicPr>
          <p:cNvPr id="2206" name="Google Shape;2206;p196"/>
          <p:cNvPicPr preferRelativeResize="0"/>
          <p:nvPr/>
        </p:nvPicPr>
        <p:blipFill rotWithShape="1">
          <a:blip r:embed="rId4">
            <a:alphaModFix/>
          </a:blip>
          <a:srcRect b="0" l="0" r="0" t="0"/>
          <a:stretch/>
        </p:blipFill>
        <p:spPr>
          <a:xfrm>
            <a:off x="683568" y="1412776"/>
            <a:ext cx="5305425" cy="3312368"/>
          </a:xfrm>
          <a:prstGeom prst="rect">
            <a:avLst/>
          </a:prstGeom>
          <a:noFill/>
          <a:ln>
            <a:noFill/>
          </a:ln>
        </p:spPr>
      </p:pic>
      <p:pic>
        <p:nvPicPr>
          <p:cNvPr id="2207" name="Google Shape;2207;p196"/>
          <p:cNvPicPr preferRelativeResize="0"/>
          <p:nvPr/>
        </p:nvPicPr>
        <p:blipFill rotWithShape="1">
          <a:blip r:embed="rId5">
            <a:alphaModFix/>
          </a:blip>
          <a:srcRect b="0" l="0" r="0" t="0"/>
          <a:stretch/>
        </p:blipFill>
        <p:spPr>
          <a:xfrm>
            <a:off x="6660232" y="4729899"/>
            <a:ext cx="1266825" cy="1133475"/>
          </a:xfrm>
          <a:prstGeom prst="rect">
            <a:avLst/>
          </a:prstGeom>
          <a:noFill/>
          <a:ln>
            <a:noFill/>
          </a:ln>
        </p:spPr>
      </p:pic>
    </p:spTree>
  </p:cSld>
  <p:clrMapOvr>
    <a:masterClrMapping/>
  </p:clrMapOvr>
  <p:transition>
    <p:fade/>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9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13" name="Google Shape;2213;p19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14" name="Google Shape;2214;p19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15" name="Google Shape;2215;p19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16" name="Google Shape;2216;p197"/>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17" name="Google Shape;2217;p197"/>
          <p:cNvSpPr/>
          <p:nvPr/>
        </p:nvSpPr>
        <p:spPr>
          <a:xfrm>
            <a:off x="539552" y="692696"/>
            <a:ext cx="48965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Java String compare</a:t>
            </a:r>
            <a:endParaRPr/>
          </a:p>
        </p:txBody>
      </p:sp>
      <p:pic>
        <p:nvPicPr>
          <p:cNvPr id="2218" name="Google Shape;2218;p197"/>
          <p:cNvPicPr preferRelativeResize="0"/>
          <p:nvPr/>
        </p:nvPicPr>
        <p:blipFill rotWithShape="1">
          <a:blip r:embed="rId4">
            <a:alphaModFix/>
          </a:blip>
          <a:srcRect b="0" l="0" r="0" t="0"/>
          <a:stretch/>
        </p:blipFill>
        <p:spPr>
          <a:xfrm>
            <a:off x="683568" y="1412776"/>
            <a:ext cx="5305425" cy="3312368"/>
          </a:xfrm>
          <a:prstGeom prst="rect">
            <a:avLst/>
          </a:prstGeom>
          <a:noFill/>
          <a:ln>
            <a:noFill/>
          </a:ln>
        </p:spPr>
      </p:pic>
      <p:pic>
        <p:nvPicPr>
          <p:cNvPr id="2219" name="Google Shape;2219;p197"/>
          <p:cNvPicPr preferRelativeResize="0"/>
          <p:nvPr/>
        </p:nvPicPr>
        <p:blipFill rotWithShape="1">
          <a:blip r:embed="rId5">
            <a:alphaModFix/>
          </a:blip>
          <a:srcRect b="0" l="0" r="0" t="0"/>
          <a:stretch/>
        </p:blipFill>
        <p:spPr>
          <a:xfrm>
            <a:off x="6660232" y="4729899"/>
            <a:ext cx="1266825" cy="1133475"/>
          </a:xfrm>
          <a:prstGeom prst="rect">
            <a:avLst/>
          </a:prstGeom>
          <a:noFill/>
          <a:ln>
            <a:noFill/>
          </a:ln>
        </p:spPr>
      </p:pic>
    </p:spTree>
  </p:cSld>
  <p:clrMapOvr>
    <a:masterClrMapping/>
  </p:clrMapOvr>
  <p:transition>
    <p:fade/>
  </p:transition>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9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25" name="Google Shape;2225;p19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26" name="Google Shape;2226;p19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27" name="Google Shape;2227;p19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28" name="Google Shape;2228;p198"/>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29" name="Google Shape;2229;p198"/>
          <p:cNvSpPr/>
          <p:nvPr/>
        </p:nvSpPr>
        <p:spPr>
          <a:xfrm>
            <a:off x="539552" y="620688"/>
            <a:ext cx="770485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String Concatenation in Java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Java, String concatenation forms a new String that is the combination of multiple strings. There are two ways to concatenate strings in Java:</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By + (String concatenation) operator</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By concat() method</a:t>
            </a:r>
            <a:endParaRPr/>
          </a:p>
        </p:txBody>
      </p:sp>
      <p:sp>
        <p:nvSpPr>
          <p:cNvPr id="2230" name="Google Shape;2230;p198"/>
          <p:cNvSpPr/>
          <p:nvPr/>
        </p:nvSpPr>
        <p:spPr>
          <a:xfrm>
            <a:off x="539552" y="2492896"/>
            <a:ext cx="770485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String Concatenation by + (String concatenation) operator</a:t>
            </a:r>
            <a:endParaRPr/>
          </a:p>
          <a:p>
            <a:pPr indent="0" lvl="0" marL="0" marR="0" rtl="0" algn="l">
              <a:spcBef>
                <a:spcPts val="0"/>
              </a:spcBef>
              <a:spcAft>
                <a:spcPts val="0"/>
              </a:spcAft>
              <a:buNone/>
            </a:pPr>
            <a:r>
              <a:t/>
            </a:r>
            <a:endParaRPr b="1" sz="2000">
              <a:solidFill>
                <a:srgbClr val="FF0000"/>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Java String concatenation operator (+) is used to add strings. For Example:</a:t>
            </a:r>
            <a:endParaRPr/>
          </a:p>
        </p:txBody>
      </p:sp>
      <p:pic>
        <p:nvPicPr>
          <p:cNvPr id="2231" name="Google Shape;2231;p198"/>
          <p:cNvPicPr preferRelativeResize="0"/>
          <p:nvPr/>
        </p:nvPicPr>
        <p:blipFill rotWithShape="1">
          <a:blip r:embed="rId4">
            <a:alphaModFix/>
          </a:blip>
          <a:srcRect b="0" l="0" r="0" t="0"/>
          <a:stretch/>
        </p:blipFill>
        <p:spPr>
          <a:xfrm>
            <a:off x="611560" y="3805449"/>
            <a:ext cx="3267075" cy="1857375"/>
          </a:xfrm>
          <a:prstGeom prst="rect">
            <a:avLst/>
          </a:prstGeom>
          <a:noFill/>
          <a:ln>
            <a:noFill/>
          </a:ln>
        </p:spPr>
      </p:pic>
      <p:pic>
        <p:nvPicPr>
          <p:cNvPr id="2232" name="Google Shape;2232;p198"/>
          <p:cNvPicPr preferRelativeResize="0"/>
          <p:nvPr/>
        </p:nvPicPr>
        <p:blipFill rotWithShape="1">
          <a:blip r:embed="rId5">
            <a:alphaModFix/>
          </a:blip>
          <a:srcRect b="0" l="0" r="0" t="0"/>
          <a:stretch/>
        </p:blipFill>
        <p:spPr>
          <a:xfrm>
            <a:off x="5812659" y="4941168"/>
            <a:ext cx="1552575" cy="581025"/>
          </a:xfrm>
          <a:prstGeom prst="rect">
            <a:avLst/>
          </a:prstGeom>
          <a:noFill/>
          <a:ln>
            <a:noFill/>
          </a:ln>
        </p:spPr>
      </p:pic>
    </p:spTree>
  </p:cSld>
  <p:clrMapOvr>
    <a:masterClrMapping/>
  </p:clrMapOvr>
  <p:transition>
    <p:fade/>
  </p:transition>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19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38" name="Google Shape;2238;p19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39" name="Google Shape;2239;p19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40" name="Google Shape;2240;p19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41" name="Google Shape;2241;p199"/>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42" name="Google Shape;2242;p199"/>
          <p:cNvSpPr/>
          <p:nvPr/>
        </p:nvSpPr>
        <p:spPr>
          <a:xfrm>
            <a:off x="539552" y="620688"/>
            <a:ext cx="77048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String Concatenation in Java</a:t>
            </a:r>
            <a:endParaRPr b="1" sz="2400">
              <a:solidFill>
                <a:srgbClr val="FF0000"/>
              </a:solidFill>
              <a:latin typeface="Calibri"/>
              <a:ea typeface="Calibri"/>
              <a:cs typeface="Calibri"/>
              <a:sym typeface="Calibri"/>
            </a:endParaRPr>
          </a:p>
        </p:txBody>
      </p:sp>
      <p:sp>
        <p:nvSpPr>
          <p:cNvPr id="2243" name="Google Shape;2243;p199"/>
          <p:cNvSpPr/>
          <p:nvPr/>
        </p:nvSpPr>
        <p:spPr>
          <a:xfrm>
            <a:off x="683568" y="1115348"/>
            <a:ext cx="741682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String Concatenation by concat() method</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The String concat() method concatenates the specified string to the end of current string. Syntax:</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public</a:t>
            </a:r>
            <a:r>
              <a:rPr lang="en-US" sz="2000">
                <a:solidFill>
                  <a:schemeClr val="dk1"/>
                </a:solidFill>
                <a:latin typeface="Calibri"/>
                <a:ea typeface="Calibri"/>
                <a:cs typeface="Calibri"/>
                <a:sym typeface="Calibri"/>
              </a:rPr>
              <a:t> String concat(String another)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Let's see the example of String concat() method.</a:t>
            </a:r>
            <a:endParaRPr/>
          </a:p>
        </p:txBody>
      </p:sp>
      <p:pic>
        <p:nvPicPr>
          <p:cNvPr id="2244" name="Google Shape;2244;p199"/>
          <p:cNvPicPr preferRelativeResize="0"/>
          <p:nvPr/>
        </p:nvPicPr>
        <p:blipFill rotWithShape="1">
          <a:blip r:embed="rId4">
            <a:alphaModFix/>
          </a:blip>
          <a:srcRect b="0" l="0" r="0" t="0"/>
          <a:stretch/>
        </p:blipFill>
        <p:spPr>
          <a:xfrm>
            <a:off x="723730" y="2996952"/>
            <a:ext cx="3486150" cy="2371725"/>
          </a:xfrm>
          <a:prstGeom prst="rect">
            <a:avLst/>
          </a:prstGeom>
          <a:noFill/>
          <a:ln>
            <a:noFill/>
          </a:ln>
        </p:spPr>
      </p:pic>
      <p:pic>
        <p:nvPicPr>
          <p:cNvPr id="2245" name="Google Shape;2245;p199"/>
          <p:cNvPicPr preferRelativeResize="0"/>
          <p:nvPr/>
        </p:nvPicPr>
        <p:blipFill rotWithShape="1">
          <a:blip r:embed="rId5">
            <a:alphaModFix/>
          </a:blip>
          <a:srcRect b="0" l="0" r="0" t="0"/>
          <a:stretch/>
        </p:blipFill>
        <p:spPr>
          <a:xfrm>
            <a:off x="5553620" y="4718936"/>
            <a:ext cx="1781175" cy="600075"/>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4000"/>
              <a:buNone/>
            </a:pPr>
            <a:r>
              <a:rPr lang="en-US" sz="4000">
                <a:solidFill>
                  <a:srgbClr val="FF0000"/>
                </a:solidFill>
              </a:rPr>
              <a:t>Day 1&amp;2</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Introduction</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History</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Features </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Java Installation and Path setting</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Java Data types</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Variables</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Operators</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Decision Branching</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Decision Looping</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Arrays</a:t>
            </a:r>
            <a:endParaRPr/>
          </a:p>
          <a:p>
            <a:pPr indent="-571500" lvl="0" marL="571500" rtl="0" algn="l">
              <a:spcBef>
                <a:spcPts val="400"/>
              </a:spcBef>
              <a:spcAft>
                <a:spcPts val="0"/>
              </a:spcAft>
              <a:buClr>
                <a:srgbClr val="7030A0"/>
              </a:buClr>
              <a:buSzPts val="2000"/>
              <a:buFont typeface="Calibri"/>
              <a:buChar char="-"/>
            </a:pPr>
            <a:r>
              <a:rPr b="1" lang="en-US" sz="2000">
                <a:solidFill>
                  <a:srgbClr val="7030A0"/>
                </a:solidFill>
              </a:rPr>
              <a:t>String</a:t>
            </a:r>
            <a:endParaRPr/>
          </a:p>
          <a:p>
            <a:pPr indent="-317500" lvl="0" marL="571500" rtl="0" algn="ctr">
              <a:spcBef>
                <a:spcPts val="800"/>
              </a:spcBef>
              <a:spcAft>
                <a:spcPts val="0"/>
              </a:spcAft>
              <a:buClr>
                <a:schemeClr val="dk2"/>
              </a:buClr>
              <a:buSzPts val="4000"/>
              <a:buFont typeface="Calibri"/>
              <a:buNone/>
            </a:pPr>
            <a:r>
              <a:t/>
            </a:r>
            <a:endParaRPr sz="4000">
              <a:solidFill>
                <a:srgbClr val="FF0000"/>
              </a:solidFill>
            </a:endParaRPr>
          </a:p>
          <a:p>
            <a:pPr indent="-190500" lvl="0" marL="342900" rtl="0" algn="r">
              <a:spcBef>
                <a:spcPts val="480"/>
              </a:spcBef>
              <a:spcAft>
                <a:spcPts val="0"/>
              </a:spcAft>
              <a:buClr>
                <a:schemeClr val="dk2"/>
              </a:buClr>
              <a:buSzPts val="2400"/>
              <a:buFont typeface="Calibri"/>
              <a:buNone/>
            </a:pPr>
            <a:r>
              <a:t/>
            </a:r>
            <a:endParaRPr/>
          </a:p>
        </p:txBody>
      </p:sp>
      <p:cxnSp>
        <p:nvCxnSpPr>
          <p:cNvPr id="217" name="Google Shape;217;p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8" name="Google Shape;218;p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9" name="Google Shape;219;p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0" name="Google Shape;220;p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rgbClr val="C00000"/>
              </a:buClr>
              <a:buSzPct val="100000"/>
              <a:buNone/>
            </a:pPr>
            <a:r>
              <a:rPr lang="en-US" sz="2800">
                <a:solidFill>
                  <a:srgbClr val="C00000"/>
                </a:solidFill>
              </a:rPr>
              <a:t>Robust</a:t>
            </a:r>
            <a:endParaRPr/>
          </a:p>
          <a:p>
            <a:pPr indent="-457200" lvl="0" marL="457200" rtl="0" algn="just">
              <a:spcBef>
                <a:spcPts val="518"/>
              </a:spcBef>
              <a:spcAft>
                <a:spcPts val="0"/>
              </a:spcAft>
              <a:buClr>
                <a:schemeClr val="dk2"/>
              </a:buClr>
              <a:buSzPct val="100000"/>
              <a:buFont typeface="Arial"/>
              <a:buChar char="•"/>
            </a:pPr>
            <a:r>
              <a:rPr lang="en-US" sz="2800"/>
              <a:t>The English mining of Robust is strong. Java is robust because:</a:t>
            </a:r>
            <a:endParaRPr/>
          </a:p>
          <a:p>
            <a:pPr indent="-457200" lvl="0" marL="457200" rtl="0" algn="just">
              <a:spcBef>
                <a:spcPts val="518"/>
              </a:spcBef>
              <a:spcAft>
                <a:spcPts val="0"/>
              </a:spcAft>
              <a:buClr>
                <a:schemeClr val="dk2"/>
              </a:buClr>
              <a:buSzPct val="100000"/>
              <a:buFont typeface="Arial"/>
              <a:buChar char="•"/>
            </a:pPr>
            <a:r>
              <a:rPr lang="en-US" sz="2800"/>
              <a:t>It uses strong memory management.</a:t>
            </a:r>
            <a:endParaRPr/>
          </a:p>
          <a:p>
            <a:pPr indent="-457200" lvl="0" marL="457200" rtl="0" algn="just">
              <a:spcBef>
                <a:spcPts val="518"/>
              </a:spcBef>
              <a:spcAft>
                <a:spcPts val="0"/>
              </a:spcAft>
              <a:buClr>
                <a:schemeClr val="dk2"/>
              </a:buClr>
              <a:buSzPct val="100000"/>
              <a:buFont typeface="Arial"/>
              <a:buChar char="•"/>
            </a:pPr>
            <a:r>
              <a:rPr lang="en-US" sz="2800"/>
              <a:t>There is a lack of pointers that avoids security problems.</a:t>
            </a:r>
            <a:endParaRPr/>
          </a:p>
          <a:p>
            <a:pPr indent="-457200" lvl="0" marL="457200" rtl="0" algn="just">
              <a:spcBef>
                <a:spcPts val="518"/>
              </a:spcBef>
              <a:spcAft>
                <a:spcPts val="0"/>
              </a:spcAft>
              <a:buClr>
                <a:schemeClr val="dk2"/>
              </a:buClr>
              <a:buSzPct val="100000"/>
              <a:buFont typeface="Arial"/>
              <a:buChar char="•"/>
            </a:pPr>
            <a:r>
              <a:rPr lang="en-US" sz="2800"/>
              <a:t>Java provides automatic garbage collection which runs on the Java Virtual Machine to get rid of objects which are not being used by a Java application anymore.</a:t>
            </a:r>
            <a:endParaRPr/>
          </a:p>
          <a:p>
            <a:pPr indent="-457200" lvl="0" marL="457200" rtl="0" algn="just">
              <a:spcBef>
                <a:spcPts val="518"/>
              </a:spcBef>
              <a:spcAft>
                <a:spcPts val="0"/>
              </a:spcAft>
              <a:buClr>
                <a:schemeClr val="dk2"/>
              </a:buClr>
              <a:buSzPct val="100000"/>
              <a:buFont typeface="Arial"/>
              <a:buChar char="•"/>
            </a:pPr>
            <a:r>
              <a:rPr lang="en-US" sz="2800"/>
              <a:t>There are exception handling and the type checking mechanism in Java. All these points make Java robust.</a:t>
            </a:r>
            <a:endParaRPr/>
          </a:p>
          <a:p>
            <a:pPr indent="-457200" lvl="0" marL="457200" rtl="0" algn="r">
              <a:spcBef>
                <a:spcPts val="518"/>
              </a:spcBef>
              <a:spcAft>
                <a:spcPts val="0"/>
              </a:spcAft>
              <a:buClr>
                <a:schemeClr val="dk2"/>
              </a:buClr>
              <a:buSzPct val="100000"/>
              <a:buFont typeface="Arial"/>
              <a:buChar char="•"/>
            </a:pPr>
            <a:br>
              <a:rPr lang="en-US" sz="2800"/>
            </a:br>
            <a:endParaRPr b="1" sz="2800">
              <a:solidFill>
                <a:srgbClr val="C00000"/>
              </a:solidFill>
            </a:endParaRPr>
          </a:p>
        </p:txBody>
      </p:sp>
      <p:cxnSp>
        <p:nvCxnSpPr>
          <p:cNvPr id="381" name="Google Shape;381;p2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82" name="Google Shape;382;p2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83" name="Google Shape;383;p2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84" name="Google Shape;384;p20"/>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20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51" name="Google Shape;2251;p20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52" name="Google Shape;2252;p20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53" name="Google Shape;2253;p20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54" name="Google Shape;2254;p200"/>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55" name="Google Shape;2255;p200"/>
          <p:cNvSpPr/>
          <p:nvPr/>
        </p:nvSpPr>
        <p:spPr>
          <a:xfrm>
            <a:off x="539552" y="620688"/>
            <a:ext cx="7704856"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String concatenation using StringBuilder class</a:t>
            </a:r>
            <a:endParaRPr/>
          </a:p>
          <a:p>
            <a:pPr indent="0" lvl="0" marL="0" marR="0" rtl="0" algn="l">
              <a:spcBef>
                <a:spcPts val="0"/>
              </a:spcBef>
              <a:spcAft>
                <a:spcPts val="0"/>
              </a:spcAft>
              <a:buNone/>
            </a:pPr>
            <a:r>
              <a:t/>
            </a:r>
            <a:endParaRPr b="1" sz="2400">
              <a:solidFill>
                <a:srgbClr val="FF0000"/>
              </a:solidFill>
              <a:latin typeface="Calibri"/>
              <a:ea typeface="Calibri"/>
              <a:cs typeface="Calibri"/>
              <a:sym typeface="Calibri"/>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StringBuilder is class provides append() method to perform concatenation operation. </a:t>
            </a:r>
            <a:endParaRPr sz="24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append() method accepts arguments of different types like Objects, StringBuilder, int, char, CharSequence, boolean, float, double. </a:t>
            </a:r>
            <a:endParaRPr sz="24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StringBuilder is the most popular and fastet way to concatenate strings in Java. </a:t>
            </a:r>
            <a:endParaRPr sz="24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 is mutable class which means values stored in StringBuilder objects can be updated or changed.</a:t>
            </a:r>
            <a:endParaRPr/>
          </a:p>
          <a:p>
            <a:pPr indent="0" lvl="0" marL="0" marR="0" rtl="0" algn="l">
              <a:spcBef>
                <a:spcPts val="0"/>
              </a:spcBef>
              <a:spcAft>
                <a:spcPts val="0"/>
              </a:spcAft>
              <a:buNone/>
            </a:pPr>
            <a:r>
              <a:t/>
            </a:r>
            <a:endParaRPr b="1" sz="2400">
              <a:solidFill>
                <a:srgbClr val="FF0000"/>
              </a:solidFill>
              <a:latin typeface="Calibri"/>
              <a:ea typeface="Calibri"/>
              <a:cs typeface="Calibri"/>
              <a:sym typeface="Calibri"/>
            </a:endParaRPr>
          </a:p>
        </p:txBody>
      </p:sp>
    </p:spTree>
  </p:cSld>
  <p:clrMapOvr>
    <a:masterClrMapping/>
  </p:clrMapOvr>
  <p:transition>
    <p:fade/>
  </p:transition>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20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61" name="Google Shape;2261;p20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62" name="Google Shape;2262;p20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63" name="Google Shape;2263;p20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64" name="Google Shape;2264;p201"/>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pic>
        <p:nvPicPr>
          <p:cNvPr id="2265" name="Google Shape;2265;p201"/>
          <p:cNvPicPr preferRelativeResize="0"/>
          <p:nvPr/>
        </p:nvPicPr>
        <p:blipFill rotWithShape="1">
          <a:blip r:embed="rId4">
            <a:alphaModFix/>
          </a:blip>
          <a:srcRect b="0" l="0" r="0" t="0"/>
          <a:stretch/>
        </p:blipFill>
        <p:spPr>
          <a:xfrm>
            <a:off x="504287" y="764704"/>
            <a:ext cx="5267325" cy="3228975"/>
          </a:xfrm>
          <a:prstGeom prst="rect">
            <a:avLst/>
          </a:prstGeom>
          <a:noFill/>
          <a:ln>
            <a:noFill/>
          </a:ln>
        </p:spPr>
      </p:pic>
      <p:pic>
        <p:nvPicPr>
          <p:cNvPr id="2266" name="Google Shape;2266;p201"/>
          <p:cNvPicPr preferRelativeResize="0"/>
          <p:nvPr/>
        </p:nvPicPr>
        <p:blipFill rotWithShape="1">
          <a:blip r:embed="rId5">
            <a:alphaModFix/>
          </a:blip>
          <a:srcRect b="0" l="0" r="0" t="0"/>
          <a:stretch/>
        </p:blipFill>
        <p:spPr>
          <a:xfrm>
            <a:off x="683568" y="4653136"/>
            <a:ext cx="1743075" cy="571500"/>
          </a:xfrm>
          <a:prstGeom prst="rect">
            <a:avLst/>
          </a:prstGeom>
          <a:noFill/>
          <a:ln>
            <a:noFill/>
          </a:ln>
        </p:spPr>
      </p:pic>
    </p:spTree>
  </p:cSld>
  <p:clrMapOvr>
    <a:masterClrMapping/>
  </p:clrMapOvr>
  <p:transition>
    <p:fade/>
  </p:transition>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20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72" name="Google Shape;2272;p20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73" name="Google Shape;2273;p20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74" name="Google Shape;2274;p20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75" name="Google Shape;2275;p202"/>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76" name="Google Shape;2276;p202"/>
          <p:cNvSpPr/>
          <p:nvPr/>
        </p:nvSpPr>
        <p:spPr>
          <a:xfrm>
            <a:off x="549694" y="692696"/>
            <a:ext cx="762270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String concatenation using format() method</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String.format() method allows to concatenate multiple strings using format specifier like %s followed by the string values or objects</a:t>
            </a:r>
            <a:r>
              <a:rPr lang="en-US" sz="1800">
                <a:solidFill>
                  <a:schemeClr val="dk1"/>
                </a:solidFill>
                <a:latin typeface="Calibri"/>
                <a:ea typeface="Calibri"/>
                <a:cs typeface="Calibri"/>
                <a:sym typeface="Calibri"/>
              </a:rPr>
              <a:t>.</a:t>
            </a:r>
            <a:endParaRPr/>
          </a:p>
        </p:txBody>
      </p:sp>
      <p:pic>
        <p:nvPicPr>
          <p:cNvPr id="2277" name="Google Shape;2277;p202"/>
          <p:cNvPicPr preferRelativeResize="0"/>
          <p:nvPr/>
        </p:nvPicPr>
        <p:blipFill rotWithShape="1">
          <a:blip r:embed="rId4">
            <a:alphaModFix/>
          </a:blip>
          <a:srcRect b="0" l="0" r="0" t="0"/>
          <a:stretch/>
        </p:blipFill>
        <p:spPr>
          <a:xfrm>
            <a:off x="549694" y="1847680"/>
            <a:ext cx="5553075" cy="3209925"/>
          </a:xfrm>
          <a:prstGeom prst="rect">
            <a:avLst/>
          </a:prstGeom>
          <a:noFill/>
          <a:ln>
            <a:noFill/>
          </a:ln>
        </p:spPr>
      </p:pic>
      <p:pic>
        <p:nvPicPr>
          <p:cNvPr id="2278" name="Google Shape;2278;p202"/>
          <p:cNvPicPr preferRelativeResize="0"/>
          <p:nvPr/>
        </p:nvPicPr>
        <p:blipFill rotWithShape="1">
          <a:blip r:embed="rId5">
            <a:alphaModFix/>
          </a:blip>
          <a:srcRect b="0" l="0" r="0" t="0"/>
          <a:stretch/>
        </p:blipFill>
        <p:spPr>
          <a:xfrm>
            <a:off x="6300192" y="5486176"/>
            <a:ext cx="1571625" cy="638175"/>
          </a:xfrm>
          <a:prstGeom prst="rect">
            <a:avLst/>
          </a:prstGeom>
          <a:noFill/>
          <a:ln>
            <a:noFill/>
          </a:ln>
        </p:spPr>
      </p:pic>
    </p:spTree>
  </p:cSld>
  <p:clrMapOvr>
    <a:masterClrMapping/>
  </p:clrMapOvr>
  <p:transition>
    <p:fade/>
  </p:transition>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0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84" name="Google Shape;2284;p20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85" name="Google Shape;2285;p20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86" name="Google Shape;2286;p20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87" name="Google Shape;2287;p203"/>
          <p:cNvPicPr preferRelativeResize="0"/>
          <p:nvPr/>
        </p:nvPicPr>
        <p:blipFill rotWithShape="1">
          <a:blip r:embed="rId3">
            <a:alphaModFix/>
          </a:blip>
          <a:srcRect b="0" l="0" r="0" t="0"/>
          <a:stretch/>
        </p:blipFill>
        <p:spPr>
          <a:xfrm>
            <a:off x="526554" y="5805264"/>
            <a:ext cx="3181350" cy="876300"/>
          </a:xfrm>
          <a:prstGeom prst="rect">
            <a:avLst/>
          </a:prstGeom>
          <a:noFill/>
          <a:ln>
            <a:noFill/>
          </a:ln>
        </p:spPr>
      </p:pic>
      <p:sp>
        <p:nvSpPr>
          <p:cNvPr id="2288" name="Google Shape;2288;p203"/>
          <p:cNvSpPr/>
          <p:nvPr/>
        </p:nvSpPr>
        <p:spPr>
          <a:xfrm>
            <a:off x="549694" y="692696"/>
            <a:ext cx="762270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String concatenation using format() method</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String.format() method allows to concatenate multiple strings using format specifier like %s followed by the string values or objects</a:t>
            </a:r>
            <a:r>
              <a:rPr lang="en-US" sz="1800">
                <a:solidFill>
                  <a:schemeClr val="dk1"/>
                </a:solidFill>
                <a:latin typeface="Calibri"/>
                <a:ea typeface="Calibri"/>
                <a:cs typeface="Calibri"/>
                <a:sym typeface="Calibri"/>
              </a:rPr>
              <a:t>.</a:t>
            </a:r>
            <a:endParaRPr/>
          </a:p>
        </p:txBody>
      </p:sp>
      <p:pic>
        <p:nvPicPr>
          <p:cNvPr id="2289" name="Google Shape;2289;p203"/>
          <p:cNvPicPr preferRelativeResize="0"/>
          <p:nvPr/>
        </p:nvPicPr>
        <p:blipFill rotWithShape="1">
          <a:blip r:embed="rId4">
            <a:alphaModFix/>
          </a:blip>
          <a:srcRect b="0" l="0" r="0" t="0"/>
          <a:stretch/>
        </p:blipFill>
        <p:spPr>
          <a:xfrm>
            <a:off x="549694" y="1847680"/>
            <a:ext cx="5553075" cy="3209925"/>
          </a:xfrm>
          <a:prstGeom prst="rect">
            <a:avLst/>
          </a:prstGeom>
          <a:noFill/>
          <a:ln>
            <a:noFill/>
          </a:ln>
        </p:spPr>
      </p:pic>
      <p:pic>
        <p:nvPicPr>
          <p:cNvPr id="2290" name="Google Shape;2290;p203"/>
          <p:cNvPicPr preferRelativeResize="0"/>
          <p:nvPr/>
        </p:nvPicPr>
        <p:blipFill rotWithShape="1">
          <a:blip r:embed="rId5">
            <a:alphaModFix/>
          </a:blip>
          <a:srcRect b="0" l="0" r="0" t="0"/>
          <a:stretch/>
        </p:blipFill>
        <p:spPr>
          <a:xfrm>
            <a:off x="6300192" y="5486176"/>
            <a:ext cx="1571625" cy="638175"/>
          </a:xfrm>
          <a:prstGeom prst="rect">
            <a:avLst/>
          </a:prstGeom>
          <a:noFill/>
          <a:ln>
            <a:noFill/>
          </a:ln>
        </p:spPr>
      </p:pic>
    </p:spTree>
  </p:cSld>
  <p:clrMapOvr>
    <a:masterClrMapping/>
  </p:clrMapOvr>
  <p:transition>
    <p:fade/>
  </p:transition>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0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296" name="Google Shape;2296;p20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97" name="Google Shape;2297;p20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98" name="Google Shape;2298;p20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99" name="Google Shape;2299;p204"/>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sp>
        <p:nvSpPr>
          <p:cNvPr id="2300" name="Google Shape;2300;p204"/>
          <p:cNvSpPr/>
          <p:nvPr/>
        </p:nvSpPr>
        <p:spPr>
          <a:xfrm>
            <a:off x="539552" y="620688"/>
            <a:ext cx="806489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Substring in Java</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 part of String is called </a:t>
            </a:r>
            <a:r>
              <a:rPr b="1" lang="en-US" sz="2000">
                <a:solidFill>
                  <a:schemeClr val="dk1"/>
                </a:solidFill>
                <a:latin typeface="Calibri"/>
                <a:ea typeface="Calibri"/>
                <a:cs typeface="Calibri"/>
                <a:sym typeface="Calibri"/>
              </a:rPr>
              <a:t>substring</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In other words, substring is a subset of another String. Java String class provides the built-in substring() method that extract a substring from the given string by using the index values passed as an argument.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In case of substring() method startIndex is inclusive and endIndex is exclusive.</a:t>
            </a:r>
            <a:endParaRPr/>
          </a:p>
        </p:txBody>
      </p:sp>
      <p:sp>
        <p:nvSpPr>
          <p:cNvPr id="2301" name="Google Shape;2301;p204"/>
          <p:cNvSpPr/>
          <p:nvPr/>
        </p:nvSpPr>
        <p:spPr>
          <a:xfrm>
            <a:off x="611560" y="2881967"/>
            <a:ext cx="7776864"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can get substring from the given String object by one of the two methods: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 String substring(int startIndex):</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This method returns new String object containing the substring of the given string from specified startIndex (inclusive). The method throws an IndexOutOfBoundException when the startIndex is larger than the length of String or less than zero.</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public String substring(int startIndex, int endIndex):</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This method returns new String object containing the substring of the given string from specified startIndex to endIndex. The method throws an IndexOutOfBoundException when the startIndex is less than zero or startIndex is greater than endIndex or endIndex is greater than length of String.</a:t>
            </a:r>
            <a:endParaRPr/>
          </a:p>
        </p:txBody>
      </p:sp>
    </p:spTree>
  </p:cSld>
  <p:clrMapOvr>
    <a:masterClrMapping/>
  </p:clrMapOvr>
  <p:transition>
    <p:fade/>
  </p:transition>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20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07" name="Google Shape;2307;p20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08" name="Google Shape;2308;p20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09" name="Google Shape;2309;p20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10" name="Google Shape;2310;p205"/>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sp>
        <p:nvSpPr>
          <p:cNvPr id="2311" name="Google Shape;2311;p205"/>
          <p:cNvSpPr/>
          <p:nvPr/>
        </p:nvSpPr>
        <p:spPr>
          <a:xfrm>
            <a:off x="539552" y="620688"/>
            <a:ext cx="80648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Substring in Java</a:t>
            </a:r>
            <a:endParaRPr b="1" sz="2400">
              <a:solidFill>
                <a:srgbClr val="FF0000"/>
              </a:solidFill>
              <a:latin typeface="Calibri"/>
              <a:ea typeface="Calibri"/>
              <a:cs typeface="Calibri"/>
              <a:sym typeface="Calibri"/>
            </a:endParaRPr>
          </a:p>
        </p:txBody>
      </p:sp>
      <p:pic>
        <p:nvPicPr>
          <p:cNvPr id="2312" name="Google Shape;2312;p205"/>
          <p:cNvPicPr preferRelativeResize="0"/>
          <p:nvPr/>
        </p:nvPicPr>
        <p:blipFill rotWithShape="1">
          <a:blip r:embed="rId4">
            <a:alphaModFix/>
          </a:blip>
          <a:srcRect b="0" l="0" r="0" t="0"/>
          <a:stretch/>
        </p:blipFill>
        <p:spPr>
          <a:xfrm>
            <a:off x="669428" y="1268760"/>
            <a:ext cx="7214939" cy="2808312"/>
          </a:xfrm>
          <a:prstGeom prst="rect">
            <a:avLst/>
          </a:prstGeom>
          <a:noFill/>
          <a:ln>
            <a:noFill/>
          </a:ln>
        </p:spPr>
      </p:pic>
      <p:pic>
        <p:nvPicPr>
          <p:cNvPr id="2313" name="Google Shape;2313;p205"/>
          <p:cNvPicPr preferRelativeResize="0"/>
          <p:nvPr/>
        </p:nvPicPr>
        <p:blipFill rotWithShape="1">
          <a:blip r:embed="rId5">
            <a:alphaModFix/>
          </a:blip>
          <a:srcRect b="0" l="0" r="0" t="0"/>
          <a:stretch/>
        </p:blipFill>
        <p:spPr>
          <a:xfrm>
            <a:off x="704850" y="4509120"/>
            <a:ext cx="4083174" cy="1104900"/>
          </a:xfrm>
          <a:prstGeom prst="rect">
            <a:avLst/>
          </a:prstGeom>
          <a:noFill/>
          <a:ln>
            <a:noFill/>
          </a:ln>
        </p:spPr>
      </p:pic>
    </p:spTree>
  </p:cSld>
  <p:clrMapOvr>
    <a:masterClrMapping/>
  </p:clrMapOvr>
  <p:transition>
    <p:fade/>
  </p:transition>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0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19" name="Google Shape;2319;p20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20" name="Google Shape;2320;p20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21" name="Google Shape;2321;p20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22" name="Google Shape;2322;p206"/>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sp>
        <p:nvSpPr>
          <p:cNvPr id="2323" name="Google Shape;2323;p206"/>
          <p:cNvSpPr/>
          <p:nvPr/>
        </p:nvSpPr>
        <p:spPr>
          <a:xfrm>
            <a:off x="553074" y="620688"/>
            <a:ext cx="711527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Java String toUpperCase() and toLowerCase() method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The Java String toUpperCase() method converts this String into uppercase letter and String toLowerCase() method into lowercase letter.</a:t>
            </a:r>
            <a:endParaRPr/>
          </a:p>
        </p:txBody>
      </p:sp>
      <p:pic>
        <p:nvPicPr>
          <p:cNvPr id="2324" name="Google Shape;2324;p206"/>
          <p:cNvPicPr preferRelativeResize="0"/>
          <p:nvPr/>
        </p:nvPicPr>
        <p:blipFill rotWithShape="1">
          <a:blip r:embed="rId4">
            <a:alphaModFix/>
          </a:blip>
          <a:srcRect b="0" l="0" r="0" t="0"/>
          <a:stretch/>
        </p:blipFill>
        <p:spPr>
          <a:xfrm>
            <a:off x="576603" y="1685459"/>
            <a:ext cx="5328592" cy="3701391"/>
          </a:xfrm>
          <a:prstGeom prst="rect">
            <a:avLst/>
          </a:prstGeom>
          <a:noFill/>
          <a:ln>
            <a:noFill/>
          </a:ln>
        </p:spPr>
      </p:pic>
      <p:pic>
        <p:nvPicPr>
          <p:cNvPr id="2325" name="Google Shape;2325;p206"/>
          <p:cNvPicPr preferRelativeResize="0"/>
          <p:nvPr/>
        </p:nvPicPr>
        <p:blipFill rotWithShape="1">
          <a:blip r:embed="rId5">
            <a:alphaModFix/>
          </a:blip>
          <a:srcRect b="0" l="0" r="0" t="0"/>
          <a:stretch/>
        </p:blipFill>
        <p:spPr>
          <a:xfrm>
            <a:off x="7423291" y="5157192"/>
            <a:ext cx="809625" cy="1057275"/>
          </a:xfrm>
          <a:prstGeom prst="rect">
            <a:avLst/>
          </a:prstGeom>
          <a:noFill/>
          <a:ln>
            <a:noFill/>
          </a:ln>
        </p:spPr>
      </p:pic>
    </p:spTree>
  </p:cSld>
  <p:clrMapOvr>
    <a:masterClrMapping/>
  </p:clrMapOvr>
  <p:transition>
    <p:fade/>
  </p:transition>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0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31" name="Google Shape;2331;p20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32" name="Google Shape;2332;p20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33" name="Google Shape;2333;p20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34" name="Google Shape;2334;p207"/>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pic>
        <p:nvPicPr>
          <p:cNvPr id="2335" name="Google Shape;2335;p207"/>
          <p:cNvPicPr preferRelativeResize="0"/>
          <p:nvPr/>
        </p:nvPicPr>
        <p:blipFill rotWithShape="1">
          <a:blip r:embed="rId4">
            <a:alphaModFix/>
          </a:blip>
          <a:srcRect b="0" l="0" r="0" t="0"/>
          <a:stretch/>
        </p:blipFill>
        <p:spPr>
          <a:xfrm>
            <a:off x="526554" y="764704"/>
            <a:ext cx="7285806" cy="4968552"/>
          </a:xfrm>
          <a:prstGeom prst="rect">
            <a:avLst/>
          </a:prstGeom>
          <a:noFill/>
          <a:ln>
            <a:noFill/>
          </a:ln>
        </p:spPr>
      </p:pic>
    </p:spTree>
  </p:cSld>
  <p:clrMapOvr>
    <a:masterClrMapping/>
  </p:clrMapOvr>
  <p:transition>
    <p:fade/>
  </p:transition>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0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41" name="Google Shape;2341;p20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42" name="Google Shape;2342;p20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43" name="Google Shape;2343;p20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44" name="Google Shape;2344;p208"/>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pic>
        <p:nvPicPr>
          <p:cNvPr id="2345" name="Google Shape;2345;p208"/>
          <p:cNvPicPr preferRelativeResize="0"/>
          <p:nvPr/>
        </p:nvPicPr>
        <p:blipFill rotWithShape="1">
          <a:blip r:embed="rId4">
            <a:alphaModFix/>
          </a:blip>
          <a:srcRect b="0" l="0" r="0" t="0"/>
          <a:stretch/>
        </p:blipFill>
        <p:spPr>
          <a:xfrm>
            <a:off x="510778" y="763825"/>
            <a:ext cx="7560840" cy="5040560"/>
          </a:xfrm>
          <a:prstGeom prst="rect">
            <a:avLst/>
          </a:prstGeom>
          <a:noFill/>
          <a:ln>
            <a:noFill/>
          </a:ln>
        </p:spPr>
      </p:pic>
    </p:spTree>
  </p:cSld>
  <p:clrMapOvr>
    <a:masterClrMapping/>
  </p:clrMapOvr>
  <p:transition>
    <p:fade/>
  </p:transition>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20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51" name="Google Shape;2351;p20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52" name="Google Shape;2352;p20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53" name="Google Shape;2353;p20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54" name="Google Shape;2354;p209"/>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pic>
        <p:nvPicPr>
          <p:cNvPr id="2355" name="Google Shape;2355;p209"/>
          <p:cNvPicPr preferRelativeResize="0"/>
          <p:nvPr/>
        </p:nvPicPr>
        <p:blipFill rotWithShape="1">
          <a:blip r:embed="rId4">
            <a:alphaModFix/>
          </a:blip>
          <a:srcRect b="0" l="0" r="0" t="0"/>
          <a:stretch/>
        </p:blipFill>
        <p:spPr>
          <a:xfrm>
            <a:off x="510778" y="763825"/>
            <a:ext cx="7560840" cy="504056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Architecture-neutral</a:t>
            </a:r>
            <a:endParaRPr/>
          </a:p>
          <a:p>
            <a:pPr indent="-457200" lvl="0" marL="457200" rtl="0" algn="l">
              <a:spcBef>
                <a:spcPts val="560"/>
              </a:spcBef>
              <a:spcAft>
                <a:spcPts val="0"/>
              </a:spcAft>
              <a:buClr>
                <a:schemeClr val="dk2"/>
              </a:buClr>
              <a:buSzPts val="2800"/>
              <a:buFont typeface="Arial"/>
              <a:buChar char="•"/>
            </a:pPr>
            <a:r>
              <a:rPr lang="en-US" sz="2800"/>
              <a:t>Java is architecture neutral because there are no implementation dependent features, for example, the size of primitive types is fixed.</a:t>
            </a:r>
            <a:endParaRPr/>
          </a:p>
          <a:p>
            <a:pPr indent="-457200" lvl="0" marL="457200" rtl="0" algn="l">
              <a:spcBef>
                <a:spcPts val="560"/>
              </a:spcBef>
              <a:spcAft>
                <a:spcPts val="0"/>
              </a:spcAft>
              <a:buClr>
                <a:schemeClr val="dk2"/>
              </a:buClr>
              <a:buSzPts val="2800"/>
              <a:buFont typeface="Arial"/>
              <a:buChar char="•"/>
            </a:pPr>
            <a:r>
              <a:rPr lang="en-US" sz="2800"/>
              <a:t>In C programming, int data type occupies 2 bytes of memory for 32-bit architecture and 4 bytes of memory for 64-bit architecture. </a:t>
            </a:r>
            <a:endParaRPr sz="2800"/>
          </a:p>
          <a:p>
            <a:pPr indent="-457200" lvl="0" marL="457200" rtl="0" algn="l">
              <a:spcBef>
                <a:spcPts val="560"/>
              </a:spcBef>
              <a:spcAft>
                <a:spcPts val="0"/>
              </a:spcAft>
              <a:buClr>
                <a:schemeClr val="dk2"/>
              </a:buClr>
              <a:buSzPts val="2800"/>
              <a:buFont typeface="Arial"/>
              <a:buChar char="•"/>
            </a:pPr>
            <a:r>
              <a:rPr lang="en-US" sz="2800"/>
              <a:t>However, it occupies 4 bytes of memory for both 32 and 64-bit architectures in Java.</a:t>
            </a:r>
            <a:endParaRPr/>
          </a:p>
          <a:p>
            <a:pPr indent="0" lvl="0" marL="0" rtl="0" algn="l">
              <a:spcBef>
                <a:spcPts val="560"/>
              </a:spcBef>
              <a:spcAft>
                <a:spcPts val="0"/>
              </a:spcAft>
              <a:buClr>
                <a:schemeClr val="dk2"/>
              </a:buClr>
              <a:buSzPts val="2800"/>
              <a:buNone/>
            </a:pPr>
            <a:br>
              <a:rPr lang="en-US" sz="2800"/>
            </a:br>
            <a:br>
              <a:rPr lang="en-US" sz="2800"/>
            </a:br>
            <a:endParaRPr b="1" sz="2800">
              <a:solidFill>
                <a:srgbClr val="C00000"/>
              </a:solidFill>
            </a:endParaRPr>
          </a:p>
        </p:txBody>
      </p:sp>
      <p:cxnSp>
        <p:nvCxnSpPr>
          <p:cNvPr id="390" name="Google Shape;390;p2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391" name="Google Shape;391;p2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392" name="Google Shape;392;p2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393" name="Google Shape;393;p21"/>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21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61" name="Google Shape;2361;p21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62" name="Google Shape;2362;p21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63" name="Google Shape;2363;p21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64" name="Google Shape;2364;p210"/>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pic>
        <p:nvPicPr>
          <p:cNvPr id="2365" name="Google Shape;2365;p210"/>
          <p:cNvPicPr preferRelativeResize="0"/>
          <p:nvPr/>
        </p:nvPicPr>
        <p:blipFill rotWithShape="1">
          <a:blip r:embed="rId4">
            <a:alphaModFix/>
          </a:blip>
          <a:srcRect b="0" l="0" r="0" t="0"/>
          <a:stretch/>
        </p:blipFill>
        <p:spPr>
          <a:xfrm>
            <a:off x="683568" y="834358"/>
            <a:ext cx="7258050" cy="5133975"/>
          </a:xfrm>
          <a:prstGeom prst="rect">
            <a:avLst/>
          </a:prstGeom>
          <a:noFill/>
          <a:ln>
            <a:noFill/>
          </a:ln>
        </p:spPr>
      </p:pic>
    </p:spTree>
  </p:cSld>
  <p:clrMapOvr>
    <a:masterClrMapping/>
  </p:clrMapOvr>
  <p:transition>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21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71" name="Google Shape;2371;p21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72" name="Google Shape;2372;p21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73" name="Google Shape;2373;p21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74" name="Google Shape;2374;p211"/>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pic>
        <p:nvPicPr>
          <p:cNvPr id="2375" name="Google Shape;2375;p211"/>
          <p:cNvPicPr preferRelativeResize="0"/>
          <p:nvPr/>
        </p:nvPicPr>
        <p:blipFill rotWithShape="1">
          <a:blip r:embed="rId4">
            <a:alphaModFix/>
          </a:blip>
          <a:srcRect b="0" l="0" r="0" t="0"/>
          <a:stretch/>
        </p:blipFill>
        <p:spPr>
          <a:xfrm>
            <a:off x="539552" y="836712"/>
            <a:ext cx="7344816" cy="4752528"/>
          </a:xfrm>
          <a:prstGeom prst="rect">
            <a:avLst/>
          </a:prstGeom>
          <a:noFill/>
          <a:ln>
            <a:noFill/>
          </a:ln>
        </p:spPr>
      </p:pic>
    </p:spTree>
  </p:cSld>
  <p:clrMapOvr>
    <a:masterClrMapping/>
  </p:clrMapOvr>
  <p:transition>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21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2"/>
              </a:buClr>
              <a:buSzPts val="2400"/>
              <a:buFont typeface="Calibri"/>
              <a:buNone/>
            </a:pPr>
            <a:br>
              <a:rPr lang="en-US"/>
            </a:br>
            <a:endParaRPr b="1"/>
          </a:p>
        </p:txBody>
      </p:sp>
      <p:cxnSp>
        <p:nvCxnSpPr>
          <p:cNvPr id="2381" name="Google Shape;2381;p21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82" name="Google Shape;2382;p21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83" name="Google Shape;2383;p21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84" name="Google Shape;2384;p212"/>
          <p:cNvPicPr preferRelativeResize="0"/>
          <p:nvPr/>
        </p:nvPicPr>
        <p:blipFill rotWithShape="1">
          <a:blip r:embed="rId3">
            <a:alphaModFix/>
          </a:blip>
          <a:srcRect b="0" l="0" r="0" t="0"/>
          <a:stretch/>
        </p:blipFill>
        <p:spPr>
          <a:xfrm>
            <a:off x="526554" y="6021288"/>
            <a:ext cx="2029222" cy="660276"/>
          </a:xfrm>
          <a:prstGeom prst="rect">
            <a:avLst/>
          </a:prstGeom>
          <a:noFill/>
          <a:ln>
            <a:noFill/>
          </a:ln>
        </p:spPr>
      </p:pic>
      <p:sp>
        <p:nvSpPr>
          <p:cNvPr id="2385" name="Google Shape;2385;p212"/>
          <p:cNvSpPr/>
          <p:nvPr/>
        </p:nvSpPr>
        <p:spPr>
          <a:xfrm>
            <a:off x="539552" y="620688"/>
            <a:ext cx="7920880"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Java StringBuffer Class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Java StringBuffer class is used to create mutable (modifiable) String objects. The StringBuffer class in Java is the same as String class except it is mutable i.e. it can be changed.</a:t>
            </a:r>
            <a:endParaRPr/>
          </a:p>
        </p:txBody>
      </p:sp>
      <p:graphicFrame>
        <p:nvGraphicFramePr>
          <p:cNvPr id="2386" name="Google Shape;2386;p212"/>
          <p:cNvGraphicFramePr/>
          <p:nvPr/>
        </p:nvGraphicFramePr>
        <p:xfrm>
          <a:off x="323528" y="3068960"/>
          <a:ext cx="3000000" cy="3000000"/>
        </p:xfrm>
        <a:graphic>
          <a:graphicData uri="http://schemas.openxmlformats.org/drawingml/2006/table">
            <a:tbl>
              <a:tblPr>
                <a:noFill/>
                <a:tableStyleId>{B7801C8A-B59F-49FB-B19B-03F325A65BD0}</a:tableStyleId>
              </a:tblPr>
              <a:tblGrid>
                <a:gridCol w="2947175"/>
                <a:gridCol w="5117700"/>
              </a:tblGrid>
              <a:tr h="228600">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Constructor</a:t>
                      </a:r>
                      <a:endParaRPr/>
                    </a:p>
                  </a:txBody>
                  <a:tcPr marT="114300" marB="114300" marR="114300" marL="114300">
                    <a:lnL cap="flat" cmpd="sng" w="9525">
                      <a:solidFill>
                        <a:srgbClr val="A03FDE"/>
                      </a:solidFill>
                      <a:prstDash val="solid"/>
                      <a:round/>
                      <a:headEnd len="sm" w="sm" type="none"/>
                      <a:tailEnd len="sm" w="sm" type="none"/>
                    </a:lnL>
                    <a:lnR cap="flat" cmpd="sng" w="9525">
                      <a:solidFill>
                        <a:srgbClr val="A03FDE"/>
                      </a:solidFill>
                      <a:prstDash val="solid"/>
                      <a:round/>
                      <a:headEnd len="sm" w="sm" type="none"/>
                      <a:tailEnd len="sm" w="sm" type="none"/>
                    </a:lnR>
                    <a:lnT cap="flat" cmpd="sng" w="9525">
                      <a:solidFill>
                        <a:srgbClr val="A03FD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Description</a:t>
                      </a:r>
                      <a:endParaRPr/>
                    </a:p>
                  </a:txBody>
                  <a:tcPr marT="114300" marB="114300" marR="114300" marL="114300">
                    <a:lnL cap="flat" cmpd="sng" w="9525">
                      <a:solidFill>
                        <a:srgbClr val="A03FDE"/>
                      </a:solidFill>
                      <a:prstDash val="solid"/>
                      <a:round/>
                      <a:headEnd len="sm" w="sm" type="none"/>
                      <a:tailEnd len="sm" w="sm" type="none"/>
                    </a:lnL>
                    <a:lnR cap="flat" cmpd="sng" w="9525">
                      <a:solidFill>
                        <a:srgbClr val="A03FDE"/>
                      </a:solidFill>
                      <a:prstDash val="solid"/>
                      <a:round/>
                      <a:headEnd len="sm" w="sm" type="none"/>
                      <a:tailEnd len="sm" w="sm" type="none"/>
                    </a:lnR>
                    <a:lnT cap="flat" cmpd="sng" w="9525">
                      <a:solidFill>
                        <a:srgbClr val="A03FD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228600">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StringBuffer()</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It creates an empty String buffer with the initial capacity of 16.</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28600">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StringBuffer(String str)</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It creates a String buffer with the specified string..</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28600">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StringBuffer(int capacity)</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US" sz="1800" u="none" cap="none" strike="noStrike">
                          <a:solidFill>
                            <a:srgbClr val="333333"/>
                          </a:solidFill>
                          <a:latin typeface="Inter"/>
                          <a:ea typeface="Inter"/>
                          <a:cs typeface="Inter"/>
                          <a:sym typeface="Inter"/>
                        </a:rPr>
                        <a:t>It creates an empty String buffer with the specified capacity as length.</a:t>
                      </a:r>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
        <p:nvSpPr>
          <p:cNvPr id="2387" name="Google Shape;2387;p212"/>
          <p:cNvSpPr/>
          <p:nvPr/>
        </p:nvSpPr>
        <p:spPr>
          <a:xfrm>
            <a:off x="1403648" y="2401825"/>
            <a:ext cx="5832648"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10B38"/>
              </a:buClr>
              <a:buSzPts val="1800"/>
              <a:buFont typeface="Arial"/>
              <a:buNone/>
            </a:pPr>
            <a:r>
              <a:rPr b="1" i="0" lang="en-US" sz="1800" u="none" cap="none" strike="noStrike">
                <a:solidFill>
                  <a:srgbClr val="610B38"/>
                </a:solidFill>
                <a:latin typeface="Arial"/>
                <a:ea typeface="Arial"/>
                <a:cs typeface="Arial"/>
                <a:sym typeface="Arial"/>
              </a:rPr>
              <a:t>Important Constructors of StringBuffer Class</a:t>
            </a:r>
            <a:endParaRPr b="0" i="0" sz="1800" u="none" cap="none" strike="noStrike">
              <a:solidFill>
                <a:schemeClr val="dk1"/>
              </a:solidFill>
              <a:latin typeface="Arial"/>
              <a:ea typeface="Arial"/>
              <a:cs typeface="Arial"/>
              <a:sym typeface="Arial"/>
            </a:endParaRPr>
          </a:p>
        </p:txBody>
      </p:sp>
    </p:spTree>
  </p:cSld>
  <p:clrMapOvr>
    <a:masterClrMapping/>
  </p:clrMapOvr>
  <p:transition>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13"/>
          <p:cNvSpPr txBox="1"/>
          <p:nvPr>
            <p:ph idx="1" type="body"/>
          </p:nvPr>
        </p:nvSpPr>
        <p:spPr>
          <a:xfrm>
            <a:off x="1142976" y="4357694"/>
            <a:ext cx="6629416"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2"/>
              </a:buClr>
              <a:buSzPts val="8800"/>
              <a:buNone/>
            </a:pPr>
            <a:r>
              <a:rPr b="1" lang="en-US" sz="8800">
                <a:latin typeface="Rockwell"/>
                <a:ea typeface="Rockwell"/>
                <a:cs typeface="Rockwell"/>
                <a:sym typeface="Rockwell"/>
              </a:rPr>
              <a:t>Thank You</a:t>
            </a:r>
            <a:endParaRPr b="1" sz="8800">
              <a:latin typeface="Rockwell"/>
              <a:ea typeface="Rockwell"/>
              <a:cs typeface="Rockwell"/>
              <a:sym typeface="Rockwell"/>
            </a:endParaRPr>
          </a:p>
        </p:txBody>
      </p:sp>
      <p:pic>
        <p:nvPicPr>
          <p:cNvPr id="2394" name="Google Shape;2394;p213"/>
          <p:cNvPicPr preferRelativeResize="0"/>
          <p:nvPr>
            <p:ph idx="2" type="pic"/>
          </p:nvPr>
        </p:nvPicPr>
        <p:blipFill rotWithShape="1">
          <a:blip r:embed="rId3">
            <a:alphaModFix/>
          </a:blip>
          <a:srcRect b="2444" l="0" r="0" t="2443"/>
          <a:stretch/>
        </p:blipFill>
        <p:spPr>
          <a:xfrm>
            <a:off x="228600" y="723900"/>
            <a:ext cx="2400300" cy="3200400"/>
          </a:xfrm>
          <a:prstGeom prst="rect">
            <a:avLst/>
          </a:prstGeom>
          <a:solidFill>
            <a:schemeClr val="accent1"/>
          </a:solidFill>
          <a:ln>
            <a:noFill/>
          </a:ln>
        </p:spPr>
      </p:pic>
      <p:pic>
        <p:nvPicPr>
          <p:cNvPr id="2395" name="Google Shape;2395;p213"/>
          <p:cNvPicPr preferRelativeResize="0"/>
          <p:nvPr>
            <p:ph idx="3" type="pic"/>
          </p:nvPr>
        </p:nvPicPr>
        <p:blipFill rotWithShape="1">
          <a:blip r:embed="rId4">
            <a:alphaModFix/>
          </a:blip>
          <a:srcRect b="2444" l="0" r="0" t="2443"/>
          <a:stretch/>
        </p:blipFill>
        <p:spPr>
          <a:xfrm>
            <a:off x="3162300" y="723900"/>
            <a:ext cx="2400300" cy="32004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396" name="Google Shape;2396;p213"/>
          <p:cNvPicPr preferRelativeResize="0"/>
          <p:nvPr>
            <p:ph idx="4" type="pic"/>
          </p:nvPr>
        </p:nvPicPr>
        <p:blipFill rotWithShape="1">
          <a:blip r:embed="rId5">
            <a:alphaModFix/>
          </a:blip>
          <a:srcRect b="2444" l="0" r="0" t="2443"/>
          <a:stretch/>
        </p:blipFill>
        <p:spPr>
          <a:xfrm>
            <a:off x="6096000" y="723900"/>
            <a:ext cx="2400300" cy="32004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800"/>
              <a:buNone/>
            </a:pPr>
            <a:r>
              <a:rPr b="1" lang="en-US" sz="2800" u="sng"/>
              <a:t>Portable</a:t>
            </a:r>
            <a:endParaRPr/>
          </a:p>
          <a:p>
            <a:pPr indent="-457200" lvl="0" marL="457200" rtl="0" algn="l">
              <a:spcBef>
                <a:spcPts val="560"/>
              </a:spcBef>
              <a:spcAft>
                <a:spcPts val="0"/>
              </a:spcAft>
              <a:buClr>
                <a:schemeClr val="dk2"/>
              </a:buClr>
              <a:buSzPts val="2800"/>
              <a:buFont typeface="Arial"/>
              <a:buChar char="•"/>
            </a:pPr>
            <a:r>
              <a:rPr lang="en-US" sz="2800"/>
              <a:t>Java is portable because it facilitates you to carry the Java bytecode to any platform.</a:t>
            </a:r>
            <a:endParaRPr/>
          </a:p>
          <a:p>
            <a:pPr indent="-457200" lvl="0" marL="457200" rtl="0" algn="l">
              <a:spcBef>
                <a:spcPts val="560"/>
              </a:spcBef>
              <a:spcAft>
                <a:spcPts val="0"/>
              </a:spcAft>
              <a:buClr>
                <a:schemeClr val="dk2"/>
              </a:buClr>
              <a:buSzPts val="2800"/>
              <a:buFont typeface="Arial"/>
              <a:buChar char="•"/>
            </a:pPr>
            <a:r>
              <a:rPr lang="en-US" sz="2800"/>
              <a:t>It doesn't require any implementation.</a:t>
            </a:r>
            <a:endParaRPr sz="2800"/>
          </a:p>
        </p:txBody>
      </p:sp>
      <p:cxnSp>
        <p:nvCxnSpPr>
          <p:cNvPr id="399" name="Google Shape;399;p2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00" name="Google Shape;400;p2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01" name="Google Shape;401;p2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02" name="Google Shape;402;p22"/>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High-performance</a:t>
            </a:r>
            <a:endParaRPr/>
          </a:p>
          <a:p>
            <a:pPr indent="-457200" lvl="0" marL="457200" rtl="0" algn="l">
              <a:spcBef>
                <a:spcPts val="560"/>
              </a:spcBef>
              <a:spcAft>
                <a:spcPts val="0"/>
              </a:spcAft>
              <a:buClr>
                <a:schemeClr val="dk2"/>
              </a:buClr>
              <a:buSzPts val="2800"/>
              <a:buFont typeface="Arial"/>
              <a:buChar char="•"/>
            </a:pPr>
            <a:r>
              <a:rPr lang="en-US" sz="2800"/>
              <a:t>Java is faster than other traditional interpreted programming languages because Java bytecode is "close" to native code.</a:t>
            </a:r>
            <a:endParaRPr/>
          </a:p>
          <a:p>
            <a:pPr indent="-457200" lvl="0" marL="457200" rtl="0" algn="l">
              <a:spcBef>
                <a:spcPts val="560"/>
              </a:spcBef>
              <a:spcAft>
                <a:spcPts val="0"/>
              </a:spcAft>
              <a:buClr>
                <a:schemeClr val="dk2"/>
              </a:buClr>
              <a:buSzPts val="2800"/>
              <a:buFont typeface="Arial"/>
              <a:buChar char="•"/>
            </a:pPr>
            <a:r>
              <a:rPr lang="en-US" sz="2800"/>
              <a:t>It is still a little bit slower than a compiled language (e.g., C++). </a:t>
            </a:r>
            <a:endParaRPr sz="2800"/>
          </a:p>
          <a:p>
            <a:pPr indent="-457200" lvl="0" marL="457200" rtl="0" algn="l">
              <a:spcBef>
                <a:spcPts val="560"/>
              </a:spcBef>
              <a:spcAft>
                <a:spcPts val="0"/>
              </a:spcAft>
              <a:buClr>
                <a:schemeClr val="dk2"/>
              </a:buClr>
              <a:buSzPts val="2800"/>
              <a:buFont typeface="Arial"/>
              <a:buChar char="•"/>
            </a:pPr>
            <a:r>
              <a:rPr lang="en-US" sz="2800"/>
              <a:t>Java is an interpreted language that is why it is slower than compiled languages, e.g., C, C++, etc.</a:t>
            </a:r>
            <a:endParaRPr/>
          </a:p>
          <a:p>
            <a:pPr indent="-279400" lvl="0" marL="457200" rtl="0" algn="l">
              <a:spcBef>
                <a:spcPts val="560"/>
              </a:spcBef>
              <a:spcAft>
                <a:spcPts val="0"/>
              </a:spcAft>
              <a:buClr>
                <a:schemeClr val="dk2"/>
              </a:buClr>
              <a:buSzPts val="2800"/>
              <a:buFont typeface="Arial"/>
              <a:buNone/>
            </a:pPr>
            <a:r>
              <a:t/>
            </a:r>
            <a:endParaRPr sz="2800"/>
          </a:p>
        </p:txBody>
      </p:sp>
      <p:cxnSp>
        <p:nvCxnSpPr>
          <p:cNvPr id="408" name="Google Shape;408;p2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09" name="Google Shape;409;p2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10" name="Google Shape;410;p2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11" name="Google Shape;411;p23"/>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Distributed</a:t>
            </a:r>
            <a:endParaRPr/>
          </a:p>
          <a:p>
            <a:pPr indent="-457200" lvl="0" marL="457200" rtl="0" algn="l">
              <a:spcBef>
                <a:spcPts val="560"/>
              </a:spcBef>
              <a:spcAft>
                <a:spcPts val="0"/>
              </a:spcAft>
              <a:buClr>
                <a:schemeClr val="dk2"/>
              </a:buClr>
              <a:buSzPts val="2800"/>
              <a:buFont typeface="Arial"/>
              <a:buChar char="•"/>
            </a:pPr>
            <a:r>
              <a:rPr lang="en-US" sz="2800"/>
              <a:t>Java is distributed because it facilitates users to create distributed applications in Java.</a:t>
            </a:r>
            <a:endParaRPr/>
          </a:p>
          <a:p>
            <a:pPr indent="-457200" lvl="0" marL="457200" rtl="0" algn="l">
              <a:spcBef>
                <a:spcPts val="560"/>
              </a:spcBef>
              <a:spcAft>
                <a:spcPts val="0"/>
              </a:spcAft>
              <a:buClr>
                <a:schemeClr val="dk2"/>
              </a:buClr>
              <a:buSzPts val="2800"/>
              <a:buFont typeface="Arial"/>
              <a:buChar char="•"/>
            </a:pPr>
            <a:r>
              <a:rPr lang="en-US" sz="2800"/>
              <a:t> RMI and EJB are used for creating distributed applications. </a:t>
            </a:r>
            <a:endParaRPr sz="2800"/>
          </a:p>
          <a:p>
            <a:pPr indent="-457200" lvl="0" marL="457200" rtl="0" algn="l">
              <a:spcBef>
                <a:spcPts val="560"/>
              </a:spcBef>
              <a:spcAft>
                <a:spcPts val="0"/>
              </a:spcAft>
              <a:buClr>
                <a:schemeClr val="dk2"/>
              </a:buClr>
              <a:buSzPts val="2800"/>
              <a:buFont typeface="Arial"/>
              <a:buChar char="•"/>
            </a:pPr>
            <a:r>
              <a:rPr lang="en-US" sz="2800"/>
              <a:t>This feature of Java makes us able to access files by calling the methods from any machine on the internet.</a:t>
            </a:r>
            <a:endParaRPr/>
          </a:p>
          <a:p>
            <a:pPr indent="-279400" lvl="0" marL="457200" rtl="0" algn="l">
              <a:spcBef>
                <a:spcPts val="560"/>
              </a:spcBef>
              <a:spcAft>
                <a:spcPts val="0"/>
              </a:spcAft>
              <a:buClr>
                <a:schemeClr val="dk2"/>
              </a:buClr>
              <a:buSzPts val="2800"/>
              <a:buFont typeface="Arial"/>
              <a:buNone/>
            </a:pPr>
            <a:r>
              <a:t/>
            </a:r>
            <a:endParaRPr sz="2800"/>
          </a:p>
        </p:txBody>
      </p:sp>
      <p:cxnSp>
        <p:nvCxnSpPr>
          <p:cNvPr id="417" name="Google Shape;417;p2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18" name="Google Shape;418;p2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19" name="Google Shape;419;p2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20" name="Google Shape;420;p24"/>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Multi-threaded</a:t>
            </a:r>
            <a:endParaRPr/>
          </a:p>
          <a:p>
            <a:pPr indent="-457200" lvl="0" marL="457200" rtl="0" algn="l">
              <a:spcBef>
                <a:spcPts val="560"/>
              </a:spcBef>
              <a:spcAft>
                <a:spcPts val="0"/>
              </a:spcAft>
              <a:buClr>
                <a:schemeClr val="dk2"/>
              </a:buClr>
              <a:buSzPts val="2800"/>
              <a:buFont typeface="Arial"/>
              <a:buChar char="•"/>
            </a:pPr>
            <a:r>
              <a:rPr lang="en-US" sz="2800"/>
              <a:t>A thread is like a separate program, executing concurrently.</a:t>
            </a:r>
            <a:endParaRPr/>
          </a:p>
          <a:p>
            <a:pPr indent="-457200" lvl="0" marL="457200" rtl="0" algn="l">
              <a:spcBef>
                <a:spcPts val="560"/>
              </a:spcBef>
              <a:spcAft>
                <a:spcPts val="0"/>
              </a:spcAft>
              <a:buClr>
                <a:schemeClr val="dk2"/>
              </a:buClr>
              <a:buSzPts val="2800"/>
              <a:buFont typeface="Arial"/>
              <a:buChar char="•"/>
            </a:pPr>
            <a:r>
              <a:rPr lang="en-US" sz="2800"/>
              <a:t> We can write Java programs that deal with many tasks at once by defining multiple threads. </a:t>
            </a:r>
            <a:endParaRPr sz="2800"/>
          </a:p>
          <a:p>
            <a:pPr indent="-457200" lvl="0" marL="457200" rtl="0" algn="l">
              <a:spcBef>
                <a:spcPts val="560"/>
              </a:spcBef>
              <a:spcAft>
                <a:spcPts val="0"/>
              </a:spcAft>
              <a:buClr>
                <a:schemeClr val="dk2"/>
              </a:buClr>
              <a:buSzPts val="2800"/>
              <a:buFont typeface="Arial"/>
              <a:buChar char="•"/>
            </a:pPr>
            <a:r>
              <a:rPr lang="en-US" sz="2800"/>
              <a:t>The main advantage of multi-threading is that it doesn't occupy memory for each thread. </a:t>
            </a:r>
            <a:endParaRPr sz="2800"/>
          </a:p>
          <a:p>
            <a:pPr indent="-457200" lvl="0" marL="457200" rtl="0" algn="l">
              <a:spcBef>
                <a:spcPts val="560"/>
              </a:spcBef>
              <a:spcAft>
                <a:spcPts val="0"/>
              </a:spcAft>
              <a:buClr>
                <a:schemeClr val="dk2"/>
              </a:buClr>
              <a:buSzPts val="2800"/>
              <a:buFont typeface="Arial"/>
              <a:buChar char="•"/>
            </a:pPr>
            <a:r>
              <a:rPr lang="en-US" sz="2800"/>
              <a:t>It shares a common memory area. </a:t>
            </a:r>
            <a:endParaRPr sz="2800"/>
          </a:p>
          <a:p>
            <a:pPr indent="-457200" lvl="0" marL="457200" rtl="0" algn="l">
              <a:spcBef>
                <a:spcPts val="560"/>
              </a:spcBef>
              <a:spcAft>
                <a:spcPts val="0"/>
              </a:spcAft>
              <a:buClr>
                <a:schemeClr val="dk2"/>
              </a:buClr>
              <a:buSzPts val="2800"/>
              <a:buFont typeface="Arial"/>
              <a:buChar char="•"/>
            </a:pPr>
            <a:r>
              <a:rPr lang="en-US" sz="2800"/>
              <a:t>Threads are important for multi-media, Web applications, etc.</a:t>
            </a:r>
            <a:endParaRPr/>
          </a:p>
          <a:p>
            <a:pPr indent="-279400" lvl="0" marL="457200" rtl="0" algn="l">
              <a:spcBef>
                <a:spcPts val="560"/>
              </a:spcBef>
              <a:spcAft>
                <a:spcPts val="0"/>
              </a:spcAft>
              <a:buClr>
                <a:schemeClr val="dk2"/>
              </a:buClr>
              <a:buSzPts val="2800"/>
              <a:buFont typeface="Arial"/>
              <a:buNone/>
            </a:pPr>
            <a:r>
              <a:t/>
            </a:r>
            <a:endParaRPr sz="2800"/>
          </a:p>
        </p:txBody>
      </p:sp>
      <p:cxnSp>
        <p:nvCxnSpPr>
          <p:cNvPr id="426" name="Google Shape;426;p2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27" name="Google Shape;427;p2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28" name="Google Shape;428;p2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29" name="Google Shape;429;p25"/>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Dynamic</a:t>
            </a:r>
            <a:endParaRPr/>
          </a:p>
          <a:p>
            <a:pPr indent="-457200" lvl="0" marL="457200" rtl="0" algn="l">
              <a:spcBef>
                <a:spcPts val="560"/>
              </a:spcBef>
              <a:spcAft>
                <a:spcPts val="0"/>
              </a:spcAft>
              <a:buClr>
                <a:schemeClr val="dk2"/>
              </a:buClr>
              <a:buSzPts val="2800"/>
              <a:buFont typeface="Arial"/>
              <a:buChar char="•"/>
            </a:pPr>
            <a:r>
              <a:rPr lang="en-US" sz="2800"/>
              <a:t>Java is a dynamic language. </a:t>
            </a:r>
            <a:endParaRPr sz="2800"/>
          </a:p>
          <a:p>
            <a:pPr indent="-457200" lvl="0" marL="457200" rtl="0" algn="l">
              <a:spcBef>
                <a:spcPts val="560"/>
              </a:spcBef>
              <a:spcAft>
                <a:spcPts val="0"/>
              </a:spcAft>
              <a:buClr>
                <a:schemeClr val="dk2"/>
              </a:buClr>
              <a:buSzPts val="2800"/>
              <a:buFont typeface="Arial"/>
              <a:buChar char="•"/>
            </a:pPr>
            <a:r>
              <a:rPr lang="en-US" sz="2800"/>
              <a:t>It supports the dynamic loading of classes.</a:t>
            </a:r>
            <a:endParaRPr/>
          </a:p>
          <a:p>
            <a:pPr indent="-457200" lvl="0" marL="457200" rtl="0" algn="l">
              <a:spcBef>
                <a:spcPts val="560"/>
              </a:spcBef>
              <a:spcAft>
                <a:spcPts val="0"/>
              </a:spcAft>
              <a:buClr>
                <a:schemeClr val="dk2"/>
              </a:buClr>
              <a:buSzPts val="2800"/>
              <a:buFont typeface="Arial"/>
              <a:buChar char="•"/>
            </a:pPr>
            <a:r>
              <a:rPr lang="en-US" sz="2800"/>
              <a:t> It means classes are loaded on demand.</a:t>
            </a:r>
            <a:endParaRPr/>
          </a:p>
          <a:p>
            <a:pPr indent="-457200" lvl="0" marL="457200" rtl="0" algn="l">
              <a:spcBef>
                <a:spcPts val="560"/>
              </a:spcBef>
              <a:spcAft>
                <a:spcPts val="0"/>
              </a:spcAft>
              <a:buClr>
                <a:schemeClr val="dk2"/>
              </a:buClr>
              <a:buSzPts val="2800"/>
              <a:buFont typeface="Arial"/>
              <a:buChar char="•"/>
            </a:pPr>
            <a:r>
              <a:rPr lang="en-US" sz="2800"/>
              <a:t> It also supports functions from its native languages, i.e., C and C++.</a:t>
            </a:r>
            <a:endParaRPr/>
          </a:p>
          <a:p>
            <a:pPr indent="-457200" lvl="0" marL="457200" rtl="0" algn="l">
              <a:spcBef>
                <a:spcPts val="560"/>
              </a:spcBef>
              <a:spcAft>
                <a:spcPts val="0"/>
              </a:spcAft>
              <a:buClr>
                <a:schemeClr val="dk2"/>
              </a:buClr>
              <a:buSzPts val="2800"/>
              <a:buFont typeface="Arial"/>
              <a:buChar char="•"/>
            </a:pPr>
            <a:r>
              <a:rPr lang="en-US" sz="2800"/>
              <a:t>Java supports dynamic compilation and automatic memory management (garbage collection).</a:t>
            </a:r>
            <a:endParaRPr/>
          </a:p>
          <a:p>
            <a:pPr indent="-279400" lvl="0" marL="457200" rtl="0" algn="l">
              <a:spcBef>
                <a:spcPts val="560"/>
              </a:spcBef>
              <a:spcAft>
                <a:spcPts val="0"/>
              </a:spcAft>
              <a:buClr>
                <a:schemeClr val="dk2"/>
              </a:buClr>
              <a:buSzPts val="2800"/>
              <a:buFont typeface="Arial"/>
              <a:buNone/>
            </a:pPr>
            <a:r>
              <a:t/>
            </a:r>
            <a:endParaRPr sz="2800"/>
          </a:p>
        </p:txBody>
      </p:sp>
      <p:cxnSp>
        <p:nvCxnSpPr>
          <p:cNvPr id="435" name="Google Shape;435;p2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36" name="Google Shape;436;p2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37" name="Google Shape;437;p2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38" name="Google Shape;438;p26"/>
          <p:cNvPicPr preferRelativeResize="0"/>
          <p:nvPr/>
        </p:nvPicPr>
        <p:blipFill rotWithShape="1">
          <a:blip r:embed="rId3">
            <a:alphaModFix/>
          </a:blip>
          <a:srcRect b="0" l="0" r="0" t="0"/>
          <a:stretch/>
        </p:blipFill>
        <p:spPr>
          <a:xfrm>
            <a:off x="6300192" y="6093296"/>
            <a:ext cx="2130393" cy="586815"/>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b="1" lang="en-US" sz="2800">
                <a:solidFill>
                  <a:srgbClr val="C00000"/>
                </a:solidFill>
              </a:rPr>
              <a:t>How to set the Temporary Path of JDK in Windows</a:t>
            </a:r>
            <a:endParaRPr/>
          </a:p>
          <a:p>
            <a:pPr indent="-285750" lvl="0" marL="285750" rtl="0" algn="l">
              <a:spcBef>
                <a:spcPts val="360"/>
              </a:spcBef>
              <a:spcAft>
                <a:spcPts val="0"/>
              </a:spcAft>
              <a:buClr>
                <a:schemeClr val="dk2"/>
              </a:buClr>
              <a:buSzPts val="1800"/>
              <a:buFont typeface="Noto Sans Symbols"/>
              <a:buChar char="⮚"/>
            </a:pPr>
            <a:r>
              <a:rPr lang="en-US" sz="1800"/>
              <a:t>To set the temporary path of JDK, you need to follow the following steps:</a:t>
            </a:r>
            <a:endParaRPr/>
          </a:p>
          <a:p>
            <a:pPr indent="-285750" lvl="0" marL="285750" rtl="0" algn="l">
              <a:spcBef>
                <a:spcPts val="360"/>
              </a:spcBef>
              <a:spcAft>
                <a:spcPts val="0"/>
              </a:spcAft>
              <a:buClr>
                <a:schemeClr val="dk2"/>
              </a:buClr>
              <a:buSzPts val="1800"/>
              <a:buFont typeface="Noto Sans Symbols"/>
              <a:buChar char="⮚"/>
            </a:pPr>
            <a:r>
              <a:rPr lang="en-US" sz="1800"/>
              <a:t>Open the command prompt</a:t>
            </a:r>
            <a:endParaRPr/>
          </a:p>
          <a:p>
            <a:pPr indent="-285750" lvl="0" marL="285750" rtl="0" algn="l">
              <a:spcBef>
                <a:spcPts val="360"/>
              </a:spcBef>
              <a:spcAft>
                <a:spcPts val="0"/>
              </a:spcAft>
              <a:buClr>
                <a:schemeClr val="dk2"/>
              </a:buClr>
              <a:buSzPts val="1800"/>
              <a:buFont typeface="Noto Sans Symbols"/>
              <a:buChar char="⮚"/>
            </a:pPr>
            <a:r>
              <a:rPr lang="en-US" sz="1800"/>
              <a:t>Copy the path of the JDK/bin directory</a:t>
            </a:r>
            <a:endParaRPr/>
          </a:p>
          <a:p>
            <a:pPr indent="-285750" lvl="0" marL="285750" rtl="0" algn="l">
              <a:spcBef>
                <a:spcPts val="360"/>
              </a:spcBef>
              <a:spcAft>
                <a:spcPts val="0"/>
              </a:spcAft>
              <a:buClr>
                <a:schemeClr val="dk2"/>
              </a:buClr>
              <a:buSzPts val="1800"/>
              <a:buFont typeface="Noto Sans Symbols"/>
              <a:buChar char="⮚"/>
            </a:pPr>
            <a:r>
              <a:rPr lang="en-US" sz="1800"/>
              <a:t>Write in command prompt: set path=copied_path</a:t>
            </a:r>
            <a:endParaRPr sz="1800"/>
          </a:p>
          <a:p>
            <a:pPr indent="-285750" lvl="0" marL="285750" rtl="0" algn="l">
              <a:spcBef>
                <a:spcPts val="360"/>
              </a:spcBef>
              <a:spcAft>
                <a:spcPts val="0"/>
              </a:spcAft>
              <a:buClr>
                <a:schemeClr val="dk2"/>
              </a:buClr>
              <a:buSzPts val="1800"/>
              <a:buFont typeface="Noto Sans Symbols"/>
              <a:buChar char="⮚"/>
            </a:pPr>
            <a:r>
              <a:rPr lang="en-US" sz="1800"/>
              <a:t>For Example:</a:t>
            </a:r>
            <a:endParaRPr/>
          </a:p>
          <a:p>
            <a:pPr indent="-285750" lvl="0" marL="285750" rtl="0" algn="l">
              <a:spcBef>
                <a:spcPts val="360"/>
              </a:spcBef>
              <a:spcAft>
                <a:spcPts val="0"/>
              </a:spcAft>
              <a:buClr>
                <a:srgbClr val="C00000"/>
              </a:buClr>
              <a:buSzPts val="1800"/>
              <a:buFont typeface="Noto Sans Symbols"/>
              <a:buChar char="⮚"/>
            </a:pPr>
            <a:r>
              <a:rPr b="1" lang="en-US" sz="1800">
                <a:solidFill>
                  <a:srgbClr val="C00000"/>
                </a:solidFill>
              </a:rPr>
              <a:t>set path=C:\Program Files\Java\jdk1.6.0_23\bin</a:t>
            </a:r>
            <a:endParaRPr/>
          </a:p>
          <a:p>
            <a:pPr indent="-228600" lvl="0" marL="342900" rtl="0" algn="l">
              <a:spcBef>
                <a:spcPts val="360"/>
              </a:spcBef>
              <a:spcAft>
                <a:spcPts val="0"/>
              </a:spcAft>
              <a:buClr>
                <a:schemeClr val="dk2"/>
              </a:buClr>
              <a:buSzPts val="1800"/>
              <a:buFont typeface="Noto Sans Symbols"/>
              <a:buNone/>
            </a:pPr>
            <a:r>
              <a:t/>
            </a:r>
            <a:endParaRPr b="1" sz="1800">
              <a:solidFill>
                <a:srgbClr val="C00000"/>
              </a:solidFill>
            </a:endParaRPr>
          </a:p>
        </p:txBody>
      </p:sp>
      <p:cxnSp>
        <p:nvCxnSpPr>
          <p:cNvPr id="444" name="Google Shape;444;p2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45" name="Google Shape;445;p2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46" name="Google Shape;446;p2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47" name="Google Shape;447;p27"/>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How to set Permanent Path of JDK in Windows</a:t>
            </a:r>
            <a:endParaRPr/>
          </a:p>
          <a:p>
            <a:pPr indent="0" lvl="0" marL="0" rtl="0" algn="l">
              <a:spcBef>
                <a:spcPts val="360"/>
              </a:spcBef>
              <a:spcAft>
                <a:spcPts val="0"/>
              </a:spcAft>
              <a:buClr>
                <a:schemeClr val="dk2"/>
              </a:buClr>
              <a:buSzPts val="1800"/>
              <a:buNone/>
            </a:pPr>
            <a:r>
              <a:t/>
            </a:r>
            <a:endParaRPr sz="1800"/>
          </a:p>
          <a:p>
            <a:pPr indent="0" lvl="0" marL="0" rtl="0" algn="l">
              <a:spcBef>
                <a:spcPts val="360"/>
              </a:spcBef>
              <a:spcAft>
                <a:spcPts val="0"/>
              </a:spcAft>
              <a:buClr>
                <a:schemeClr val="dk2"/>
              </a:buClr>
              <a:buSzPts val="1800"/>
              <a:buNone/>
            </a:pPr>
            <a:r>
              <a:rPr lang="en-US" sz="1800"/>
              <a:t>For setting the permanent path of JDK, you need to follow these steps:</a:t>
            </a:r>
            <a:endParaRPr/>
          </a:p>
          <a:p>
            <a:pPr indent="0" lvl="0" marL="0" rtl="0" algn="l">
              <a:spcBef>
                <a:spcPts val="360"/>
              </a:spcBef>
              <a:spcAft>
                <a:spcPts val="0"/>
              </a:spcAft>
              <a:buClr>
                <a:schemeClr val="dk2"/>
              </a:buClr>
              <a:buSzPts val="1800"/>
              <a:buNone/>
            </a:pPr>
            <a:r>
              <a:t/>
            </a:r>
            <a:endParaRPr sz="1800"/>
          </a:p>
          <a:p>
            <a:pPr indent="0" lvl="0" marL="0" rtl="0" algn="l">
              <a:spcBef>
                <a:spcPts val="360"/>
              </a:spcBef>
              <a:spcAft>
                <a:spcPts val="0"/>
              </a:spcAft>
              <a:buClr>
                <a:schemeClr val="dk2"/>
              </a:buClr>
              <a:buSzPts val="1800"/>
              <a:buNone/>
            </a:pPr>
            <a:r>
              <a:rPr lang="en-US" sz="1800"/>
              <a:t>Go to MyComputer properties -&gt; advanced tab -&gt; environment variables -&gt; new tab of user variable -&gt; write path in variable name -&gt; write path of bin folder in variable value -&gt; ok -&gt; ok -&gt; ok</a:t>
            </a:r>
            <a:endParaRPr/>
          </a:p>
          <a:p>
            <a:pPr indent="-228600" lvl="0" marL="342900" rtl="0" algn="l">
              <a:spcBef>
                <a:spcPts val="360"/>
              </a:spcBef>
              <a:spcAft>
                <a:spcPts val="0"/>
              </a:spcAft>
              <a:buClr>
                <a:schemeClr val="dk2"/>
              </a:buClr>
              <a:buSzPts val="1800"/>
              <a:buFont typeface="Noto Sans Symbols"/>
              <a:buNone/>
            </a:pPr>
            <a:r>
              <a:t/>
            </a:r>
            <a:endParaRPr b="1" sz="1800">
              <a:solidFill>
                <a:srgbClr val="C00000"/>
              </a:solidFill>
            </a:endParaRPr>
          </a:p>
        </p:txBody>
      </p:sp>
      <p:cxnSp>
        <p:nvCxnSpPr>
          <p:cNvPr id="453" name="Google Shape;453;p2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54" name="Google Shape;454;p2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55" name="Google Shape;455;p2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56" name="Google Shape;456;p28"/>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Setting Java Path in Linux OS</a:t>
            </a:r>
            <a:endParaRPr/>
          </a:p>
          <a:p>
            <a:pPr indent="0" lvl="0" marL="0" rtl="0" algn="l">
              <a:spcBef>
                <a:spcPts val="360"/>
              </a:spcBef>
              <a:spcAft>
                <a:spcPts val="0"/>
              </a:spcAft>
              <a:buClr>
                <a:schemeClr val="dk2"/>
              </a:buClr>
              <a:buSzPts val="1800"/>
              <a:buNone/>
            </a:pPr>
            <a:r>
              <a:rPr lang="en-US" sz="1800"/>
              <a:t>Setting path in Linux OS is the same as setting the path in the Windows OS. But, here we use the export tool rather than set. </a:t>
            </a:r>
            <a:endParaRPr sz="1800"/>
          </a:p>
          <a:p>
            <a:pPr indent="0" lvl="0" marL="0" rtl="0" algn="l">
              <a:spcBef>
                <a:spcPts val="360"/>
              </a:spcBef>
              <a:spcAft>
                <a:spcPts val="0"/>
              </a:spcAft>
              <a:buClr>
                <a:schemeClr val="dk2"/>
              </a:buClr>
              <a:buSzPts val="1800"/>
              <a:buNone/>
            </a:pPr>
            <a:r>
              <a:t/>
            </a:r>
            <a:endParaRPr sz="1800"/>
          </a:p>
          <a:p>
            <a:pPr indent="0" lvl="0" marL="0" rtl="0" algn="l">
              <a:spcBef>
                <a:spcPts val="360"/>
              </a:spcBef>
              <a:spcAft>
                <a:spcPts val="0"/>
              </a:spcAft>
              <a:buClr>
                <a:schemeClr val="dk2"/>
              </a:buClr>
              <a:buSzPts val="1800"/>
              <a:buNone/>
            </a:pPr>
            <a:r>
              <a:rPr lang="en-US" sz="1800"/>
              <a:t>Let's see how to set path in Linux OS:</a:t>
            </a:r>
            <a:endParaRPr/>
          </a:p>
          <a:p>
            <a:pPr indent="0" lvl="0" marL="0" rtl="0" algn="l">
              <a:spcBef>
                <a:spcPts val="360"/>
              </a:spcBef>
              <a:spcAft>
                <a:spcPts val="0"/>
              </a:spcAft>
              <a:buClr>
                <a:schemeClr val="dk2"/>
              </a:buClr>
              <a:buSzPts val="1800"/>
              <a:buNone/>
            </a:pPr>
            <a:br>
              <a:rPr lang="en-US" sz="1800"/>
            </a:br>
            <a:r>
              <a:rPr b="1" lang="en-US" sz="1800">
                <a:solidFill>
                  <a:srgbClr val="C00000"/>
                </a:solidFill>
              </a:rPr>
              <a:t>export PATH=$PATH:/home/jdk1.6.01/bin/ </a:t>
            </a:r>
            <a:endParaRPr b="1" sz="1800">
              <a:solidFill>
                <a:srgbClr val="C00000"/>
              </a:solidFill>
            </a:endParaRPr>
          </a:p>
          <a:p>
            <a:pPr indent="0" lvl="0" marL="0" rtl="0" algn="l">
              <a:spcBef>
                <a:spcPts val="360"/>
              </a:spcBef>
              <a:spcAft>
                <a:spcPts val="0"/>
              </a:spcAft>
              <a:buClr>
                <a:schemeClr val="dk2"/>
              </a:buClr>
              <a:buSzPts val="1800"/>
              <a:buNone/>
            </a:pPr>
            <a:r>
              <a:t/>
            </a:r>
            <a:endParaRPr sz="1800"/>
          </a:p>
          <a:p>
            <a:pPr indent="0" lvl="0" marL="0" rtl="0" algn="l">
              <a:spcBef>
                <a:spcPts val="360"/>
              </a:spcBef>
              <a:spcAft>
                <a:spcPts val="0"/>
              </a:spcAft>
              <a:buClr>
                <a:schemeClr val="dk2"/>
              </a:buClr>
              <a:buSzPts val="1800"/>
              <a:buNone/>
            </a:pPr>
            <a:r>
              <a:rPr lang="en-US" sz="1800"/>
              <a:t>Here, we have installed the JDK in the home directory under Root (/home).</a:t>
            </a:r>
            <a:endParaRPr/>
          </a:p>
          <a:p>
            <a:pPr indent="-228600" lvl="0" marL="342900" rtl="0" algn="l">
              <a:spcBef>
                <a:spcPts val="360"/>
              </a:spcBef>
              <a:spcAft>
                <a:spcPts val="0"/>
              </a:spcAft>
              <a:buClr>
                <a:schemeClr val="dk2"/>
              </a:buClr>
              <a:buSzPts val="1800"/>
              <a:buFont typeface="Noto Sans Symbols"/>
              <a:buNone/>
            </a:pPr>
            <a:r>
              <a:t/>
            </a:r>
            <a:endParaRPr b="1" sz="1800">
              <a:solidFill>
                <a:srgbClr val="C00000"/>
              </a:solidFill>
            </a:endParaRPr>
          </a:p>
        </p:txBody>
      </p:sp>
      <p:cxnSp>
        <p:nvCxnSpPr>
          <p:cNvPr id="462" name="Google Shape;462;p2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63" name="Google Shape;463;p2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64" name="Google Shape;464;p2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65" name="Google Shape;465;p29"/>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Java Programming</a:t>
            </a:r>
            <a:endParaRPr/>
          </a:p>
          <a:p>
            <a:pPr indent="0" lvl="0" marL="0" rtl="0" algn="l">
              <a:spcBef>
                <a:spcPts val="480"/>
              </a:spcBef>
              <a:spcAft>
                <a:spcPts val="0"/>
              </a:spcAft>
              <a:buClr>
                <a:schemeClr val="dk2"/>
              </a:buClr>
              <a:buSzPts val="2400"/>
              <a:buNone/>
            </a:pPr>
            <a:r>
              <a:t/>
            </a:r>
            <a:endParaRPr>
              <a:solidFill>
                <a:srgbClr val="FF0000"/>
              </a:solidFill>
            </a:endParaRPr>
          </a:p>
          <a:p>
            <a:pPr indent="0" lvl="0" marL="0" rtl="0" algn="just">
              <a:spcBef>
                <a:spcPts val="480"/>
              </a:spcBef>
              <a:spcAft>
                <a:spcPts val="0"/>
              </a:spcAft>
              <a:buClr>
                <a:schemeClr val="dk2"/>
              </a:buClr>
              <a:buSzPts val="2400"/>
              <a:buNone/>
            </a:pPr>
            <a:r>
              <a:rPr lang="en-US"/>
              <a:t>-Java is a </a:t>
            </a:r>
            <a:r>
              <a:rPr b="1" lang="en-US"/>
              <a:t>programming language</a:t>
            </a:r>
            <a:r>
              <a:rPr lang="en-US"/>
              <a:t> and a </a:t>
            </a:r>
            <a:r>
              <a:rPr b="1" lang="en-US"/>
              <a:t>platform independent language</a:t>
            </a:r>
            <a:r>
              <a:rPr lang="en-US"/>
              <a:t>. </a:t>
            </a:r>
            <a:endParaRPr/>
          </a:p>
          <a:p>
            <a:pPr indent="0" lvl="0" marL="0" rtl="0" algn="just">
              <a:spcBef>
                <a:spcPts val="480"/>
              </a:spcBef>
              <a:spcAft>
                <a:spcPts val="0"/>
              </a:spcAft>
              <a:buClr>
                <a:schemeClr val="dk2"/>
              </a:buClr>
              <a:buSzPts val="2400"/>
              <a:buNone/>
            </a:pPr>
            <a:r>
              <a:rPr lang="en-US"/>
              <a:t>-Java is a high level, robust, object-oriented and secure programming language.</a:t>
            </a:r>
            <a:endParaRPr/>
          </a:p>
          <a:p>
            <a:pPr indent="0" lvl="0" marL="0" rtl="0" algn="just">
              <a:spcBef>
                <a:spcPts val="480"/>
              </a:spcBef>
              <a:spcAft>
                <a:spcPts val="0"/>
              </a:spcAft>
              <a:buClr>
                <a:schemeClr val="dk2"/>
              </a:buClr>
              <a:buSzPts val="2400"/>
              <a:buNone/>
            </a:pPr>
            <a:r>
              <a:rPr lang="en-US"/>
              <a:t>-Java was developed by </a:t>
            </a:r>
            <a:r>
              <a:rPr i="1" lang="en-US">
                <a:solidFill>
                  <a:srgbClr val="7030A0"/>
                </a:solidFill>
              </a:rPr>
              <a:t>Sun Microsystems</a:t>
            </a:r>
            <a:r>
              <a:rPr lang="en-US"/>
              <a:t> (which is now the subsidiary of Oracle) in the year 1995. </a:t>
            </a:r>
            <a:endParaRPr/>
          </a:p>
          <a:p>
            <a:pPr indent="0" lvl="0" marL="0" rtl="0" algn="just">
              <a:spcBef>
                <a:spcPts val="480"/>
              </a:spcBef>
              <a:spcAft>
                <a:spcPts val="0"/>
              </a:spcAft>
              <a:buClr>
                <a:schemeClr val="dk2"/>
              </a:buClr>
              <a:buSzPts val="2400"/>
              <a:buNone/>
            </a:pPr>
            <a:r>
              <a:rPr i="1" lang="en-US"/>
              <a:t>-</a:t>
            </a:r>
            <a:r>
              <a:rPr i="1" lang="en-US">
                <a:solidFill>
                  <a:srgbClr val="FF0000"/>
                </a:solidFill>
              </a:rPr>
              <a:t>James Gosling</a:t>
            </a:r>
            <a:r>
              <a:rPr lang="en-US"/>
              <a:t> is known as the father of Java. </a:t>
            </a:r>
            <a:endParaRPr/>
          </a:p>
          <a:p>
            <a:pPr indent="0" lvl="0" marL="0" rtl="0" algn="just">
              <a:spcBef>
                <a:spcPts val="480"/>
              </a:spcBef>
              <a:spcAft>
                <a:spcPts val="0"/>
              </a:spcAft>
              <a:buClr>
                <a:schemeClr val="dk2"/>
              </a:buClr>
              <a:buSzPts val="2400"/>
              <a:buNone/>
            </a:pPr>
            <a:r>
              <a:rPr lang="en-US"/>
              <a:t>-Before Java, its name was </a:t>
            </a:r>
            <a:r>
              <a:rPr i="1" lang="en-US">
                <a:solidFill>
                  <a:srgbClr val="FF0000"/>
                </a:solidFill>
              </a:rPr>
              <a:t>Oak</a:t>
            </a:r>
            <a:r>
              <a:rPr lang="en-US">
                <a:solidFill>
                  <a:srgbClr val="FF0000"/>
                </a:solidFill>
              </a:rPr>
              <a:t>. </a:t>
            </a:r>
            <a:endParaRPr>
              <a:solidFill>
                <a:srgbClr val="FF0000"/>
              </a:solidFill>
            </a:endParaRPr>
          </a:p>
          <a:p>
            <a:pPr indent="0" lvl="0" marL="0" rtl="0" algn="just">
              <a:spcBef>
                <a:spcPts val="480"/>
              </a:spcBef>
              <a:spcAft>
                <a:spcPts val="0"/>
              </a:spcAft>
              <a:buClr>
                <a:schemeClr val="dk2"/>
              </a:buClr>
              <a:buSzPts val="2400"/>
              <a:buNone/>
            </a:pPr>
            <a:r>
              <a:rPr lang="en-US"/>
              <a:t>-Since </a:t>
            </a:r>
            <a:r>
              <a:rPr lang="en-US">
                <a:solidFill>
                  <a:srgbClr val="FF0000"/>
                </a:solidFill>
              </a:rPr>
              <a:t>Oak</a:t>
            </a:r>
            <a:r>
              <a:rPr lang="en-US"/>
              <a:t> was already a registered company, so James Gosling and his team changed the name from Oak to Java.</a:t>
            </a:r>
            <a:endParaRPr/>
          </a:p>
        </p:txBody>
      </p:sp>
      <p:cxnSp>
        <p:nvCxnSpPr>
          <p:cNvPr id="226" name="Google Shape;226;p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27" name="Google Shape;227;p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28" name="Google Shape;228;p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29" name="Google Shape;229;p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b="1" lang="en-US" sz="3200">
                <a:solidFill>
                  <a:srgbClr val="C00000"/>
                </a:solidFill>
              </a:rPr>
              <a:t>JVM</a:t>
            </a:r>
            <a:endParaRPr/>
          </a:p>
          <a:p>
            <a:pPr indent="-342900" lvl="0" marL="342900" rtl="0" algn="l">
              <a:spcBef>
                <a:spcPts val="480"/>
              </a:spcBef>
              <a:spcAft>
                <a:spcPts val="0"/>
              </a:spcAft>
              <a:buClr>
                <a:schemeClr val="dk1"/>
              </a:buClr>
              <a:buSzPts val="2400"/>
              <a:buFont typeface="Noto Sans Symbols"/>
              <a:buChar char="⮚"/>
            </a:pPr>
            <a:r>
              <a:rPr lang="en-US">
                <a:solidFill>
                  <a:schemeClr val="dk1"/>
                </a:solidFill>
              </a:rPr>
              <a:t>JVM (Java Virtual Machine) is an abstract machine. </a:t>
            </a:r>
            <a:endParaRPr>
              <a:solidFill>
                <a:schemeClr val="dk1"/>
              </a:solidFill>
            </a:endParaRPr>
          </a:p>
          <a:p>
            <a:pPr indent="-342900" lvl="0" marL="342900" rtl="0" algn="l">
              <a:spcBef>
                <a:spcPts val="480"/>
              </a:spcBef>
              <a:spcAft>
                <a:spcPts val="0"/>
              </a:spcAft>
              <a:buClr>
                <a:schemeClr val="dk1"/>
              </a:buClr>
              <a:buSzPts val="2400"/>
              <a:buFont typeface="Noto Sans Symbols"/>
              <a:buChar char="⮚"/>
            </a:pPr>
            <a:r>
              <a:rPr lang="en-US">
                <a:solidFill>
                  <a:schemeClr val="dk1"/>
                </a:solidFill>
              </a:rPr>
              <a:t>It is called a virtual machine because it doesn't physically exist. It is a specification that provides a runtime environment in which Java bytecode can be executed. </a:t>
            </a:r>
            <a:endParaRPr>
              <a:solidFill>
                <a:schemeClr val="dk1"/>
              </a:solidFill>
            </a:endParaRPr>
          </a:p>
          <a:p>
            <a:pPr indent="-342900" lvl="0" marL="342900" rtl="0" algn="l">
              <a:spcBef>
                <a:spcPts val="480"/>
              </a:spcBef>
              <a:spcAft>
                <a:spcPts val="0"/>
              </a:spcAft>
              <a:buClr>
                <a:schemeClr val="dk1"/>
              </a:buClr>
              <a:buSzPts val="2400"/>
              <a:buFont typeface="Noto Sans Symbols"/>
              <a:buChar char="⮚"/>
            </a:pPr>
            <a:r>
              <a:rPr lang="en-US">
                <a:solidFill>
                  <a:schemeClr val="dk1"/>
                </a:solidFill>
              </a:rPr>
              <a:t>It can also run those programs which are written in other languages and compiled to Java bytecode.</a:t>
            </a:r>
            <a:endParaRPr/>
          </a:p>
          <a:p>
            <a:pPr indent="-342900" lvl="0" marL="342900" rtl="0" algn="l">
              <a:spcBef>
                <a:spcPts val="480"/>
              </a:spcBef>
              <a:spcAft>
                <a:spcPts val="0"/>
              </a:spcAft>
              <a:buClr>
                <a:schemeClr val="dk1"/>
              </a:buClr>
              <a:buSzPts val="2400"/>
              <a:buFont typeface="Noto Sans Symbols"/>
              <a:buChar char="⮚"/>
            </a:pPr>
            <a:r>
              <a:rPr lang="en-US">
                <a:solidFill>
                  <a:schemeClr val="dk1"/>
                </a:solidFill>
              </a:rPr>
              <a:t>JVMs are available for many hardware and software platforms There are three notions of the JVM: </a:t>
            </a:r>
            <a:r>
              <a:rPr i="1" lang="en-US">
                <a:solidFill>
                  <a:schemeClr val="dk1"/>
                </a:solidFill>
              </a:rPr>
              <a:t>specification</a:t>
            </a:r>
            <a:r>
              <a:rPr lang="en-US">
                <a:solidFill>
                  <a:schemeClr val="dk1"/>
                </a:solidFill>
              </a:rPr>
              <a:t>, </a:t>
            </a:r>
            <a:r>
              <a:rPr i="1" lang="en-US">
                <a:solidFill>
                  <a:schemeClr val="dk1"/>
                </a:solidFill>
              </a:rPr>
              <a:t>implementation</a:t>
            </a:r>
            <a:r>
              <a:rPr lang="en-US">
                <a:solidFill>
                  <a:schemeClr val="dk1"/>
                </a:solidFill>
              </a:rPr>
              <a:t>, and </a:t>
            </a:r>
            <a:r>
              <a:rPr i="1" lang="en-US">
                <a:solidFill>
                  <a:schemeClr val="dk1"/>
                </a:solidFill>
              </a:rPr>
              <a:t>instance</a:t>
            </a:r>
            <a:r>
              <a:rPr lang="en-US">
                <a:solidFill>
                  <a:schemeClr val="dk1"/>
                </a:solidFill>
              </a:rPr>
              <a:t>.</a:t>
            </a:r>
            <a:endParaRPr/>
          </a:p>
          <a:p>
            <a:pPr indent="-228600" lvl="0" marL="342900" rtl="0" algn="l">
              <a:spcBef>
                <a:spcPts val="360"/>
              </a:spcBef>
              <a:spcAft>
                <a:spcPts val="0"/>
              </a:spcAft>
              <a:buClr>
                <a:schemeClr val="dk2"/>
              </a:buClr>
              <a:buSzPts val="1800"/>
              <a:buFont typeface="Noto Sans Symbols"/>
              <a:buNone/>
            </a:pPr>
            <a:r>
              <a:t/>
            </a:r>
            <a:endParaRPr b="1" sz="1800">
              <a:solidFill>
                <a:srgbClr val="C00000"/>
              </a:solidFill>
            </a:endParaRPr>
          </a:p>
        </p:txBody>
      </p:sp>
      <p:cxnSp>
        <p:nvCxnSpPr>
          <p:cNvPr id="471" name="Google Shape;471;p3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72" name="Google Shape;472;p3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73" name="Google Shape;473;p3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74" name="Google Shape;474;p30"/>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800"/>
              <a:buNone/>
            </a:pPr>
            <a:r>
              <a:rPr lang="en-US" sz="2800">
                <a:solidFill>
                  <a:srgbClr val="C00000"/>
                </a:solidFill>
              </a:rPr>
              <a:t>JRE</a:t>
            </a:r>
            <a:endParaRPr/>
          </a:p>
          <a:p>
            <a:pPr indent="0" lvl="0" marL="0" rtl="0" algn="l">
              <a:spcBef>
                <a:spcPts val="360"/>
              </a:spcBef>
              <a:spcAft>
                <a:spcPts val="0"/>
              </a:spcAft>
              <a:buClr>
                <a:schemeClr val="dk2"/>
              </a:buClr>
              <a:buSzPts val="1800"/>
              <a:buNone/>
            </a:pPr>
            <a:r>
              <a:t/>
            </a:r>
            <a:endParaRPr sz="1800"/>
          </a:p>
          <a:p>
            <a:pPr indent="-285750" lvl="0" marL="285750" rtl="0" algn="l">
              <a:spcBef>
                <a:spcPts val="400"/>
              </a:spcBef>
              <a:spcAft>
                <a:spcPts val="0"/>
              </a:spcAft>
              <a:buClr>
                <a:schemeClr val="dk2"/>
              </a:buClr>
              <a:buSzPts val="2000"/>
              <a:buFont typeface="Noto Sans Symbols"/>
              <a:buChar char="⮚"/>
            </a:pPr>
            <a:r>
              <a:rPr lang="en-US" sz="2000"/>
              <a:t>JRE is an acronym for Java Runtime Environment. It is also written as Java RTE. </a:t>
            </a:r>
            <a:endParaRPr sz="2000"/>
          </a:p>
          <a:p>
            <a:pPr indent="-285750" lvl="0" marL="285750" rtl="0" algn="l">
              <a:spcBef>
                <a:spcPts val="400"/>
              </a:spcBef>
              <a:spcAft>
                <a:spcPts val="0"/>
              </a:spcAft>
              <a:buClr>
                <a:schemeClr val="dk2"/>
              </a:buClr>
              <a:buSzPts val="2000"/>
              <a:buFont typeface="Noto Sans Symbols"/>
              <a:buChar char="⮚"/>
            </a:pPr>
            <a:r>
              <a:rPr lang="en-US" sz="2000"/>
              <a:t>The Java Runtime Environment is a set of software tools which are used for developing Java applications. </a:t>
            </a:r>
            <a:endParaRPr sz="2000"/>
          </a:p>
          <a:p>
            <a:pPr indent="-285750" lvl="0" marL="285750" rtl="0" algn="l">
              <a:spcBef>
                <a:spcPts val="400"/>
              </a:spcBef>
              <a:spcAft>
                <a:spcPts val="0"/>
              </a:spcAft>
              <a:buClr>
                <a:schemeClr val="dk2"/>
              </a:buClr>
              <a:buSzPts val="2000"/>
              <a:buFont typeface="Noto Sans Symbols"/>
              <a:buChar char="⮚"/>
            </a:pPr>
            <a:r>
              <a:rPr lang="en-US" sz="2000"/>
              <a:t>It is used to provide the runtime environment.</a:t>
            </a:r>
            <a:endParaRPr/>
          </a:p>
          <a:p>
            <a:pPr indent="-285750" lvl="0" marL="285750" rtl="0" algn="l">
              <a:spcBef>
                <a:spcPts val="400"/>
              </a:spcBef>
              <a:spcAft>
                <a:spcPts val="0"/>
              </a:spcAft>
              <a:buClr>
                <a:schemeClr val="dk2"/>
              </a:buClr>
              <a:buSzPts val="2000"/>
              <a:buFont typeface="Noto Sans Symbols"/>
              <a:buChar char="⮚"/>
            </a:pPr>
            <a:r>
              <a:rPr lang="en-US" sz="2000"/>
              <a:t> It is the implementation of JVM. </a:t>
            </a:r>
            <a:endParaRPr sz="2000"/>
          </a:p>
          <a:p>
            <a:pPr indent="-285750" lvl="0" marL="285750" rtl="0" algn="l">
              <a:spcBef>
                <a:spcPts val="400"/>
              </a:spcBef>
              <a:spcAft>
                <a:spcPts val="0"/>
              </a:spcAft>
              <a:buClr>
                <a:schemeClr val="dk2"/>
              </a:buClr>
              <a:buSzPts val="2000"/>
              <a:buFont typeface="Noto Sans Symbols"/>
              <a:buChar char="⮚"/>
            </a:pPr>
            <a:r>
              <a:rPr lang="en-US" sz="2000"/>
              <a:t>It physically exists. It contains a set of libraries + other files that JVM uses at runtime.</a:t>
            </a:r>
            <a:endParaRPr/>
          </a:p>
          <a:p>
            <a:pPr indent="-285750" lvl="0" marL="285750" rtl="0" algn="l">
              <a:spcBef>
                <a:spcPts val="400"/>
              </a:spcBef>
              <a:spcAft>
                <a:spcPts val="0"/>
              </a:spcAft>
              <a:buClr>
                <a:schemeClr val="dk2"/>
              </a:buClr>
              <a:buSzPts val="2000"/>
              <a:buFont typeface="Noto Sans Symbols"/>
              <a:buChar char="⮚"/>
            </a:pPr>
            <a:r>
              <a:rPr lang="en-US" sz="2000"/>
              <a:t>The implementation of JVM is also actively released by other companies besides Sun Micro Systems.</a:t>
            </a:r>
            <a:endParaRPr/>
          </a:p>
          <a:p>
            <a:pPr indent="-215900" lvl="0" marL="342900" rtl="0" algn="l">
              <a:spcBef>
                <a:spcPts val="400"/>
              </a:spcBef>
              <a:spcAft>
                <a:spcPts val="0"/>
              </a:spcAft>
              <a:buClr>
                <a:schemeClr val="dk2"/>
              </a:buClr>
              <a:buSzPts val="2000"/>
              <a:buFont typeface="Noto Sans Symbols"/>
              <a:buNone/>
            </a:pPr>
            <a:r>
              <a:t/>
            </a:r>
            <a:endParaRPr b="1" sz="2000">
              <a:solidFill>
                <a:srgbClr val="C00000"/>
              </a:solidFill>
            </a:endParaRPr>
          </a:p>
        </p:txBody>
      </p:sp>
      <p:cxnSp>
        <p:nvCxnSpPr>
          <p:cNvPr id="480" name="Google Shape;480;p3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81" name="Google Shape;481;p3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82" name="Google Shape;482;p3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83" name="Google Shape;483;p31"/>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JDK</a:t>
            </a:r>
            <a:endParaRPr/>
          </a:p>
          <a:p>
            <a:pPr indent="0" lvl="0" marL="0" rtl="0" algn="l">
              <a:spcBef>
                <a:spcPts val="400"/>
              </a:spcBef>
              <a:spcAft>
                <a:spcPts val="0"/>
              </a:spcAft>
              <a:buClr>
                <a:schemeClr val="dk2"/>
              </a:buClr>
              <a:buSzPts val="2000"/>
              <a:buNone/>
            </a:pPr>
            <a:r>
              <a:rPr lang="en-US" sz="2000"/>
              <a:t>JDK is an acronym for Java Development Kit. </a:t>
            </a:r>
            <a:endParaRPr sz="2000"/>
          </a:p>
          <a:p>
            <a:pPr indent="0" lvl="0" marL="0" rtl="0" algn="l">
              <a:spcBef>
                <a:spcPts val="400"/>
              </a:spcBef>
              <a:spcAft>
                <a:spcPts val="0"/>
              </a:spcAft>
              <a:buClr>
                <a:schemeClr val="dk2"/>
              </a:buClr>
              <a:buSzPts val="2000"/>
              <a:buNone/>
            </a:pPr>
            <a:r>
              <a:rPr lang="en-US" sz="2000"/>
              <a:t>The Java Development Kit (JDK) is a software development environment which is used to develop Java applications and </a:t>
            </a:r>
            <a:r>
              <a:rPr lang="en-US" sz="2000" u="sng">
                <a:solidFill>
                  <a:schemeClr val="hlink"/>
                </a:solidFill>
                <a:hlinkClick r:id="rId3"/>
              </a:rPr>
              <a:t>applets</a:t>
            </a:r>
            <a:endParaRPr/>
          </a:p>
          <a:p>
            <a:pPr indent="0" lvl="0" marL="0" rtl="0" algn="l">
              <a:spcBef>
                <a:spcPts val="400"/>
              </a:spcBef>
              <a:spcAft>
                <a:spcPts val="0"/>
              </a:spcAft>
              <a:buClr>
                <a:schemeClr val="dk2"/>
              </a:buClr>
              <a:buSzPts val="2000"/>
              <a:buNone/>
            </a:pPr>
            <a:r>
              <a:rPr lang="en-US" sz="2000"/>
              <a:t>. </a:t>
            </a:r>
            <a:endParaRPr sz="2000"/>
          </a:p>
          <a:p>
            <a:pPr indent="0" lvl="0" marL="0" rtl="0" algn="l">
              <a:spcBef>
                <a:spcPts val="400"/>
              </a:spcBef>
              <a:spcAft>
                <a:spcPts val="0"/>
              </a:spcAft>
              <a:buClr>
                <a:schemeClr val="dk2"/>
              </a:buClr>
              <a:buSzPts val="2000"/>
              <a:buNone/>
            </a:pPr>
            <a:r>
              <a:rPr lang="en-US" sz="2000"/>
              <a:t>It contains JRE + development tools.</a:t>
            </a:r>
            <a:endParaRPr/>
          </a:p>
          <a:p>
            <a:pPr indent="0" lvl="0" marL="0" rtl="0" algn="l">
              <a:spcBef>
                <a:spcPts val="400"/>
              </a:spcBef>
              <a:spcAft>
                <a:spcPts val="0"/>
              </a:spcAft>
              <a:buClr>
                <a:schemeClr val="dk2"/>
              </a:buClr>
              <a:buSzPts val="2000"/>
              <a:buNone/>
            </a:pPr>
            <a:r>
              <a:rPr lang="en-US" sz="2000"/>
              <a:t>JDK is an implementation of any one of the below given Java Platforms released by Oracle Corporation:</a:t>
            </a:r>
            <a:endParaRPr/>
          </a:p>
          <a:p>
            <a:pPr indent="-342900" lvl="0" marL="342900" rtl="0" algn="l">
              <a:spcBef>
                <a:spcPts val="400"/>
              </a:spcBef>
              <a:spcAft>
                <a:spcPts val="0"/>
              </a:spcAft>
              <a:buClr>
                <a:schemeClr val="dk2"/>
              </a:buClr>
              <a:buSzPts val="2000"/>
              <a:buFont typeface="Arial"/>
              <a:buChar char="•"/>
            </a:pPr>
            <a:r>
              <a:rPr b="1" lang="en-US" sz="2000"/>
              <a:t>Standard Edition Java Platform</a:t>
            </a:r>
            <a:endParaRPr/>
          </a:p>
          <a:p>
            <a:pPr indent="-342900" lvl="0" marL="342900" rtl="0" algn="l">
              <a:spcBef>
                <a:spcPts val="400"/>
              </a:spcBef>
              <a:spcAft>
                <a:spcPts val="0"/>
              </a:spcAft>
              <a:buClr>
                <a:schemeClr val="dk2"/>
              </a:buClr>
              <a:buSzPts val="2000"/>
              <a:buFont typeface="Arial"/>
              <a:buChar char="•"/>
            </a:pPr>
            <a:r>
              <a:rPr b="1" lang="en-US" sz="2000"/>
              <a:t>Enterprise Edition Java Platform</a:t>
            </a:r>
            <a:endParaRPr/>
          </a:p>
          <a:p>
            <a:pPr indent="0" lvl="0" marL="0" rtl="0" algn="l">
              <a:spcBef>
                <a:spcPts val="400"/>
              </a:spcBef>
              <a:spcAft>
                <a:spcPts val="0"/>
              </a:spcAft>
              <a:buClr>
                <a:schemeClr val="dk2"/>
              </a:buClr>
              <a:buSzPts val="2000"/>
              <a:buNone/>
            </a:pPr>
            <a:r>
              <a:rPr lang="en-US" sz="2000"/>
              <a:t>Micro Edition Java Platform</a:t>
            </a:r>
            <a:endParaRPr/>
          </a:p>
          <a:p>
            <a:pPr indent="0" lvl="0" marL="0" rtl="0" algn="l">
              <a:spcBef>
                <a:spcPts val="400"/>
              </a:spcBef>
              <a:spcAft>
                <a:spcPts val="0"/>
              </a:spcAft>
              <a:buClr>
                <a:schemeClr val="dk2"/>
              </a:buClr>
              <a:buSzPts val="2000"/>
              <a:buNone/>
            </a:pPr>
            <a:r>
              <a:rPr lang="en-US" sz="2000"/>
              <a:t>The JDK contains a private Java Virtual Machine (JVM) and a few other resources such as an interpreter/loader (java), a compiler (javac), an archiver (jar), a documentation generator (Javadoc), etc. to complete the development of a Java Application.</a:t>
            </a:r>
            <a:endParaRPr/>
          </a:p>
          <a:p>
            <a:pPr indent="-215900" lvl="0" marL="342900" rtl="0" algn="l">
              <a:spcBef>
                <a:spcPts val="400"/>
              </a:spcBef>
              <a:spcAft>
                <a:spcPts val="0"/>
              </a:spcAft>
              <a:buClr>
                <a:schemeClr val="dk2"/>
              </a:buClr>
              <a:buSzPts val="2000"/>
              <a:buFont typeface="Noto Sans Symbols"/>
              <a:buNone/>
            </a:pPr>
            <a:r>
              <a:t/>
            </a:r>
            <a:endParaRPr b="1" sz="2000">
              <a:solidFill>
                <a:srgbClr val="C00000"/>
              </a:solidFill>
            </a:endParaRPr>
          </a:p>
        </p:txBody>
      </p:sp>
      <p:cxnSp>
        <p:nvCxnSpPr>
          <p:cNvPr id="489" name="Google Shape;489;p3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90" name="Google Shape;490;p3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491" name="Google Shape;491;p3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492" name="Google Shape;492;p32"/>
          <p:cNvPicPr preferRelativeResize="0"/>
          <p:nvPr/>
        </p:nvPicPr>
        <p:blipFill rotWithShape="1">
          <a:blip r:embed="rId4">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498" name="Google Shape;498;p3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499" name="Google Shape;499;p3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00" name="Google Shape;500;p3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01" name="Google Shape;501;p33"/>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descr="JDK" id="502" name="Google Shape;502;p33"/>
          <p:cNvPicPr preferRelativeResize="0"/>
          <p:nvPr/>
        </p:nvPicPr>
        <p:blipFill rotWithShape="1">
          <a:blip r:embed="rId4">
            <a:alphaModFix/>
          </a:blip>
          <a:srcRect b="0" l="0" r="0" t="0"/>
          <a:stretch/>
        </p:blipFill>
        <p:spPr>
          <a:xfrm>
            <a:off x="1331640" y="1484784"/>
            <a:ext cx="5895975" cy="3448051"/>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508" name="Google Shape;508;p3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09" name="Google Shape;509;p3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10" name="Google Shape;510;p3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11" name="Google Shape;511;p34"/>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12" name="Google Shape;512;p34"/>
          <p:cNvPicPr preferRelativeResize="0"/>
          <p:nvPr/>
        </p:nvPicPr>
        <p:blipFill rotWithShape="1">
          <a:blip r:embed="rId4">
            <a:alphaModFix/>
          </a:blip>
          <a:srcRect b="0" l="0" r="0" t="0"/>
          <a:stretch/>
        </p:blipFill>
        <p:spPr>
          <a:xfrm>
            <a:off x="774814" y="1484784"/>
            <a:ext cx="2685242" cy="3234036"/>
          </a:xfrm>
          <a:prstGeom prst="rect">
            <a:avLst/>
          </a:prstGeom>
          <a:noFill/>
          <a:ln>
            <a:noFill/>
          </a:ln>
        </p:spPr>
      </p:pic>
      <p:pic>
        <p:nvPicPr>
          <p:cNvPr id="513" name="Google Shape;513;p34"/>
          <p:cNvPicPr preferRelativeResize="0"/>
          <p:nvPr/>
        </p:nvPicPr>
        <p:blipFill rotWithShape="1">
          <a:blip r:embed="rId5">
            <a:alphaModFix/>
          </a:blip>
          <a:srcRect b="0" l="0" r="0" t="0"/>
          <a:stretch/>
        </p:blipFill>
        <p:spPr>
          <a:xfrm>
            <a:off x="4623799" y="1520652"/>
            <a:ext cx="3116553" cy="3162300"/>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519" name="Google Shape;519;p3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20" name="Google Shape;520;p3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21" name="Google Shape;521;p3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22" name="Google Shape;522;p35"/>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23" name="Google Shape;523;p35"/>
          <p:cNvPicPr preferRelativeResize="0"/>
          <p:nvPr/>
        </p:nvPicPr>
        <p:blipFill rotWithShape="1">
          <a:blip r:embed="rId4">
            <a:alphaModFix/>
          </a:blip>
          <a:srcRect b="0" l="0" r="0" t="0"/>
          <a:stretch/>
        </p:blipFill>
        <p:spPr>
          <a:xfrm>
            <a:off x="683568" y="1196752"/>
            <a:ext cx="7169518" cy="3533775"/>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529" name="Google Shape;529;p3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30" name="Google Shape;530;p3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31" name="Google Shape;531;p3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32" name="Google Shape;532;p36"/>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33" name="Google Shape;533;p36"/>
          <p:cNvPicPr preferRelativeResize="0"/>
          <p:nvPr/>
        </p:nvPicPr>
        <p:blipFill rotWithShape="1">
          <a:blip r:embed="rId4">
            <a:alphaModFix/>
          </a:blip>
          <a:srcRect b="0" l="0" r="0" t="0"/>
          <a:stretch/>
        </p:blipFill>
        <p:spPr>
          <a:xfrm>
            <a:off x="683568" y="1412776"/>
            <a:ext cx="7272808" cy="3057525"/>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539" name="Google Shape;539;p3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40" name="Google Shape;540;p3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41" name="Google Shape;541;p3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42" name="Google Shape;542;p37"/>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43" name="Google Shape;543;p37"/>
          <p:cNvPicPr preferRelativeResize="0"/>
          <p:nvPr/>
        </p:nvPicPr>
        <p:blipFill rotWithShape="1">
          <a:blip r:embed="rId4">
            <a:alphaModFix/>
          </a:blip>
          <a:srcRect b="0" l="0" r="0" t="0"/>
          <a:stretch/>
        </p:blipFill>
        <p:spPr>
          <a:xfrm>
            <a:off x="634377" y="1124744"/>
            <a:ext cx="7267575" cy="3636335"/>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2"/>
              </a:buClr>
              <a:buSzPts val="2000"/>
              <a:buFont typeface="Noto Sans Symbols"/>
              <a:buNone/>
            </a:pPr>
            <a:r>
              <a:t/>
            </a:r>
            <a:endParaRPr b="1" sz="2000">
              <a:solidFill>
                <a:srgbClr val="C00000"/>
              </a:solidFill>
            </a:endParaRPr>
          </a:p>
        </p:txBody>
      </p:sp>
      <p:cxnSp>
        <p:nvCxnSpPr>
          <p:cNvPr id="549" name="Google Shape;549;p3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50" name="Google Shape;550;p3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51" name="Google Shape;551;p3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52" name="Google Shape;552;p38"/>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53" name="Google Shape;553;p38"/>
          <p:cNvPicPr preferRelativeResize="0"/>
          <p:nvPr/>
        </p:nvPicPr>
        <p:blipFill rotWithShape="1">
          <a:blip r:embed="rId4">
            <a:alphaModFix/>
          </a:blip>
          <a:srcRect b="0" l="0" r="0" t="0"/>
          <a:stretch/>
        </p:blipFill>
        <p:spPr>
          <a:xfrm>
            <a:off x="619125" y="1340768"/>
            <a:ext cx="7193235" cy="2990850"/>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a:p>
            <a:pPr indent="0" lvl="0" marL="0" rtl="0" algn="l">
              <a:spcBef>
                <a:spcPts val="400"/>
              </a:spcBef>
              <a:spcAft>
                <a:spcPts val="0"/>
              </a:spcAft>
              <a:buClr>
                <a:schemeClr val="dk2"/>
              </a:buClr>
              <a:buSzPts val="2000"/>
              <a:buNone/>
            </a:pPr>
            <a:r>
              <a:rPr lang="en-US" sz="2000"/>
              <a:t>Data types specify the different sizes and values that can be stored in the variable. There are two types of data types in Java:</a:t>
            </a:r>
            <a:endParaRPr/>
          </a:p>
          <a:p>
            <a:pPr indent="0" lvl="0" marL="0" rtl="0" algn="l">
              <a:spcBef>
                <a:spcPts val="400"/>
              </a:spcBef>
              <a:spcAft>
                <a:spcPts val="0"/>
              </a:spcAft>
              <a:buClr>
                <a:schemeClr val="dk2"/>
              </a:buClr>
              <a:buSzPts val="2000"/>
              <a:buNone/>
            </a:pPr>
            <a:r>
              <a:rPr b="1" lang="en-US" sz="2000"/>
              <a:t>Primitive data types:</a:t>
            </a:r>
            <a:r>
              <a:rPr lang="en-US" sz="2000"/>
              <a:t> The primitive data types include boolean, char, byte, short, int, long, float and double.</a:t>
            </a:r>
            <a:endParaRPr/>
          </a:p>
          <a:p>
            <a:pPr indent="0" lvl="0" marL="0" rtl="0" algn="l">
              <a:spcBef>
                <a:spcPts val="400"/>
              </a:spcBef>
              <a:spcAft>
                <a:spcPts val="0"/>
              </a:spcAft>
              <a:buClr>
                <a:schemeClr val="dk2"/>
              </a:buClr>
              <a:buSzPts val="2000"/>
              <a:buNone/>
            </a:pPr>
            <a:r>
              <a:rPr b="1" lang="en-US" sz="2000"/>
              <a:t>Non-primitive data types:</a:t>
            </a:r>
            <a:r>
              <a:rPr lang="en-US" sz="2000"/>
              <a:t> The non-primitive data types include </a:t>
            </a:r>
            <a:r>
              <a:rPr lang="en-US" sz="2000" u="sng">
                <a:solidFill>
                  <a:schemeClr val="hlink"/>
                </a:solidFill>
                <a:hlinkClick r:id="rId3"/>
              </a:rPr>
              <a:t>Classes</a:t>
            </a:r>
            <a:endParaRPr sz="2000"/>
          </a:p>
          <a:p>
            <a:pPr indent="-215900" lvl="0" marL="342900" rtl="0" algn="l">
              <a:spcBef>
                <a:spcPts val="400"/>
              </a:spcBef>
              <a:spcAft>
                <a:spcPts val="0"/>
              </a:spcAft>
              <a:buClr>
                <a:schemeClr val="dk2"/>
              </a:buClr>
              <a:buSzPts val="2000"/>
              <a:buFont typeface="Noto Sans Symbols"/>
              <a:buNone/>
            </a:pPr>
            <a:r>
              <a:t/>
            </a:r>
            <a:endParaRPr b="1" sz="2000">
              <a:solidFill>
                <a:srgbClr val="C00000"/>
              </a:solidFill>
            </a:endParaRPr>
          </a:p>
        </p:txBody>
      </p:sp>
      <p:cxnSp>
        <p:nvCxnSpPr>
          <p:cNvPr id="559" name="Google Shape;559;p3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60" name="Google Shape;560;p3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61" name="Google Shape;561;p3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62" name="Google Shape;562;p39"/>
          <p:cNvPicPr preferRelativeResize="0"/>
          <p:nvPr/>
        </p:nvPicPr>
        <p:blipFill rotWithShape="1">
          <a:blip r:embed="rId4">
            <a:alphaModFix/>
          </a:blip>
          <a:srcRect b="0" l="0" r="0" t="0"/>
          <a:stretch/>
        </p:blipFill>
        <p:spPr>
          <a:xfrm>
            <a:off x="5033211" y="5661248"/>
            <a:ext cx="3181350" cy="8763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Java Programming</a:t>
            </a:r>
            <a:endParaRPr/>
          </a:p>
          <a:p>
            <a:pPr indent="0" lvl="0" marL="0" rtl="0" algn="l">
              <a:spcBef>
                <a:spcPts val="480"/>
              </a:spcBef>
              <a:spcAft>
                <a:spcPts val="0"/>
              </a:spcAft>
              <a:buClr>
                <a:schemeClr val="dk2"/>
              </a:buClr>
              <a:buSzPts val="2400"/>
              <a:buNone/>
            </a:pPr>
            <a:r>
              <a:rPr b="1" lang="en-US"/>
              <a:t>Java </a:t>
            </a:r>
            <a:r>
              <a:rPr lang="en-US"/>
              <a:t>is one of the most popular programming languages.</a:t>
            </a:r>
            <a:endParaRPr/>
          </a:p>
          <a:p>
            <a:pPr indent="0" lvl="0" marL="0" rtl="0" algn="l">
              <a:spcBef>
                <a:spcPts val="480"/>
              </a:spcBef>
              <a:spcAft>
                <a:spcPts val="0"/>
              </a:spcAft>
              <a:buClr>
                <a:srgbClr val="FF0000"/>
              </a:buClr>
              <a:buSzPts val="2400"/>
              <a:buNone/>
            </a:pPr>
            <a:r>
              <a:rPr b="1" lang="en-US">
                <a:solidFill>
                  <a:srgbClr val="FF0000"/>
                </a:solidFill>
              </a:rPr>
              <a:t>“Write once, run anywhere”</a:t>
            </a:r>
            <a:endParaRPr b="1">
              <a:solidFill>
                <a:srgbClr val="FF0000"/>
              </a:solidFill>
            </a:endParaRPr>
          </a:p>
          <a:p>
            <a:pPr indent="0" lvl="0" marL="0" rtl="0" algn="l">
              <a:spcBef>
                <a:spcPts val="480"/>
              </a:spcBef>
              <a:spcAft>
                <a:spcPts val="0"/>
              </a:spcAft>
              <a:buClr>
                <a:schemeClr val="dk2"/>
              </a:buClr>
              <a:buSzPts val="2400"/>
              <a:buNone/>
            </a:pPr>
            <a:r>
              <a:rPr lang="en-US"/>
              <a:t>Java's slogan is "</a:t>
            </a:r>
            <a:r>
              <a:rPr b="1" lang="en-US"/>
              <a:t>Write once, run anywhere</a:t>
            </a:r>
            <a:r>
              <a:rPr lang="en-US"/>
              <a:t>".</a:t>
            </a:r>
            <a:br>
              <a:rPr lang="en-US"/>
            </a:br>
            <a:br>
              <a:rPr lang="en-US"/>
            </a:br>
            <a:r>
              <a:rPr b="1" i="1" lang="en-US"/>
              <a:t>This means that the same Java code can run on different platforms, including mobile, desktop and other portable systems.</a:t>
            </a:r>
            <a:endParaRPr/>
          </a:p>
          <a:p>
            <a:pPr indent="0" lvl="0" marL="0" rtl="0" algn="l">
              <a:spcBef>
                <a:spcPts val="480"/>
              </a:spcBef>
              <a:spcAft>
                <a:spcPts val="0"/>
              </a:spcAft>
              <a:buClr>
                <a:schemeClr val="dk2"/>
              </a:buClr>
              <a:buSzPts val="2400"/>
              <a:buNone/>
            </a:pPr>
            <a:r>
              <a:t/>
            </a:r>
            <a:endParaRPr b="1" i="1"/>
          </a:p>
          <a:p>
            <a:pPr indent="0" lvl="0" marL="0" rtl="0" algn="l">
              <a:spcBef>
                <a:spcPts val="480"/>
              </a:spcBef>
              <a:spcAft>
                <a:spcPts val="0"/>
              </a:spcAft>
              <a:buClr>
                <a:schemeClr val="dk2"/>
              </a:buClr>
              <a:buSzPts val="2400"/>
              <a:buNone/>
            </a:pPr>
            <a:r>
              <a:rPr b="1" lang="en-US"/>
              <a:t>Platform</a:t>
            </a:r>
            <a:r>
              <a:rPr lang="en-US"/>
              <a:t>: Any hardware or software environment in which a program runs, is known as a platform. Since Java has a runtime environment (JRE) and API, it is called a platform.</a:t>
            </a:r>
            <a:endParaRPr/>
          </a:p>
          <a:p>
            <a:pPr indent="0" lvl="0" marL="0" rtl="0" algn="l">
              <a:spcBef>
                <a:spcPts val="480"/>
              </a:spcBef>
              <a:spcAft>
                <a:spcPts val="0"/>
              </a:spcAft>
              <a:buClr>
                <a:schemeClr val="dk2"/>
              </a:buClr>
              <a:buSzPts val="2400"/>
              <a:buNone/>
            </a:pPr>
            <a:r>
              <a:t/>
            </a:r>
            <a:endParaRPr/>
          </a:p>
        </p:txBody>
      </p:sp>
      <p:cxnSp>
        <p:nvCxnSpPr>
          <p:cNvPr id="235" name="Google Shape;235;p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36" name="Google Shape;236;p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37" name="Google Shape;237;p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38" name="Google Shape;238;p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568" name="Google Shape;568;p4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69" name="Google Shape;569;p4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70" name="Google Shape;570;p4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71" name="Google Shape;571;p40"/>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descr="Java Data Types" id="572" name="Google Shape;572;p40"/>
          <p:cNvPicPr preferRelativeResize="0"/>
          <p:nvPr/>
        </p:nvPicPr>
        <p:blipFill rotWithShape="1">
          <a:blip r:embed="rId4">
            <a:alphaModFix/>
          </a:blip>
          <a:srcRect b="0" l="0" r="0" t="0"/>
          <a:stretch/>
        </p:blipFill>
        <p:spPr>
          <a:xfrm>
            <a:off x="1043608" y="1556792"/>
            <a:ext cx="6667500" cy="3667126"/>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578" name="Google Shape;578;p4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79" name="Google Shape;579;p4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80" name="Google Shape;580;p4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81" name="Google Shape;581;p41"/>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82" name="Google Shape;582;p41"/>
          <p:cNvPicPr preferRelativeResize="0"/>
          <p:nvPr/>
        </p:nvPicPr>
        <p:blipFill rotWithShape="1">
          <a:blip r:embed="rId4">
            <a:alphaModFix/>
          </a:blip>
          <a:srcRect b="0" l="0" r="0" t="0"/>
          <a:stretch/>
        </p:blipFill>
        <p:spPr>
          <a:xfrm>
            <a:off x="769501" y="1772816"/>
            <a:ext cx="7419975" cy="3400425"/>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588" name="Google Shape;588;p4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89" name="Google Shape;589;p4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590" name="Google Shape;590;p4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591" name="Google Shape;591;p42"/>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592" name="Google Shape;592;p42"/>
          <p:cNvPicPr preferRelativeResize="0"/>
          <p:nvPr/>
        </p:nvPicPr>
        <p:blipFill rotWithShape="1">
          <a:blip r:embed="rId4">
            <a:alphaModFix/>
          </a:blip>
          <a:srcRect b="0" l="0" r="0" t="0"/>
          <a:stretch/>
        </p:blipFill>
        <p:spPr>
          <a:xfrm>
            <a:off x="566769" y="1124744"/>
            <a:ext cx="7890711" cy="4536504"/>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598" name="Google Shape;598;p4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599" name="Google Shape;599;p4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00" name="Google Shape;600;p4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01" name="Google Shape;601;p43"/>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02" name="Google Shape;602;p43"/>
          <p:cNvPicPr preferRelativeResize="0"/>
          <p:nvPr/>
        </p:nvPicPr>
        <p:blipFill rotWithShape="1">
          <a:blip r:embed="rId4">
            <a:alphaModFix/>
          </a:blip>
          <a:srcRect b="0" l="0" r="0" t="0"/>
          <a:stretch/>
        </p:blipFill>
        <p:spPr>
          <a:xfrm>
            <a:off x="272781" y="1196752"/>
            <a:ext cx="8043635" cy="4248472"/>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08" name="Google Shape;608;p4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09" name="Google Shape;609;p4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10" name="Google Shape;610;p4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11" name="Google Shape;611;p44"/>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12" name="Google Shape;612;p44"/>
          <p:cNvPicPr preferRelativeResize="0"/>
          <p:nvPr/>
        </p:nvPicPr>
        <p:blipFill rotWithShape="1">
          <a:blip r:embed="rId4">
            <a:alphaModFix/>
          </a:blip>
          <a:srcRect b="0" l="0" r="0" t="0"/>
          <a:stretch/>
        </p:blipFill>
        <p:spPr>
          <a:xfrm>
            <a:off x="1547664" y="1772816"/>
            <a:ext cx="5429250" cy="3114675"/>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18" name="Google Shape;618;p4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19" name="Google Shape;619;p4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20" name="Google Shape;620;p4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21" name="Google Shape;621;p45"/>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22" name="Google Shape;622;p45"/>
          <p:cNvPicPr preferRelativeResize="0"/>
          <p:nvPr/>
        </p:nvPicPr>
        <p:blipFill rotWithShape="1">
          <a:blip r:embed="rId4">
            <a:alphaModFix/>
          </a:blip>
          <a:srcRect b="0" l="0" r="0" t="0"/>
          <a:stretch/>
        </p:blipFill>
        <p:spPr>
          <a:xfrm>
            <a:off x="539552" y="1412776"/>
            <a:ext cx="5050465" cy="3891300"/>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28" name="Google Shape;628;p4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29" name="Google Shape;629;p4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30" name="Google Shape;630;p4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31" name="Google Shape;631;p46"/>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32" name="Google Shape;632;p46"/>
          <p:cNvPicPr preferRelativeResize="0"/>
          <p:nvPr/>
        </p:nvPicPr>
        <p:blipFill rotWithShape="1">
          <a:blip r:embed="rId4">
            <a:alphaModFix/>
          </a:blip>
          <a:srcRect b="0" l="0" r="0" t="0"/>
          <a:stretch/>
        </p:blipFill>
        <p:spPr>
          <a:xfrm>
            <a:off x="520959" y="1268760"/>
            <a:ext cx="7504433" cy="4246179"/>
          </a:xfrm>
          <a:prstGeom prst="rect">
            <a:avLst/>
          </a:prstGeom>
          <a:noFill/>
          <a:ln>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38" name="Google Shape;638;p4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39" name="Google Shape;639;p4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40" name="Google Shape;640;p4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41" name="Google Shape;641;p47"/>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42" name="Google Shape;642;p47"/>
          <p:cNvPicPr preferRelativeResize="0"/>
          <p:nvPr/>
        </p:nvPicPr>
        <p:blipFill rotWithShape="1">
          <a:blip r:embed="rId4">
            <a:alphaModFix/>
          </a:blip>
          <a:srcRect b="0" l="0" r="0" t="0"/>
          <a:stretch/>
        </p:blipFill>
        <p:spPr>
          <a:xfrm>
            <a:off x="468014" y="1196752"/>
            <a:ext cx="7933176" cy="4267200"/>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48" name="Google Shape;648;p4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49" name="Google Shape;649;p4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50" name="Google Shape;650;p4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51" name="Google Shape;651;p48"/>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52" name="Google Shape;652;p48"/>
          <p:cNvPicPr preferRelativeResize="0"/>
          <p:nvPr/>
        </p:nvPicPr>
        <p:blipFill rotWithShape="1">
          <a:blip r:embed="rId4">
            <a:alphaModFix/>
          </a:blip>
          <a:srcRect b="0" l="0" r="0" t="0"/>
          <a:stretch/>
        </p:blipFill>
        <p:spPr>
          <a:xfrm>
            <a:off x="513904" y="1120779"/>
            <a:ext cx="7451835" cy="4540469"/>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58" name="Google Shape;658;p4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59" name="Google Shape;659;p4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60" name="Google Shape;660;p4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61" name="Google Shape;661;p49"/>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62" name="Google Shape;662;p49"/>
          <p:cNvPicPr preferRelativeResize="0"/>
          <p:nvPr/>
        </p:nvPicPr>
        <p:blipFill rotWithShape="1">
          <a:blip r:embed="rId4">
            <a:alphaModFix/>
          </a:blip>
          <a:srcRect b="0" l="0" r="0" t="0"/>
          <a:stretch/>
        </p:blipFill>
        <p:spPr>
          <a:xfrm>
            <a:off x="728221" y="1340768"/>
            <a:ext cx="7156147" cy="417646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Application</a:t>
            </a:r>
            <a:endParaRPr/>
          </a:p>
          <a:p>
            <a:pPr indent="-342900" lvl="0" marL="342900" rtl="0" algn="l">
              <a:spcBef>
                <a:spcPts val="480"/>
              </a:spcBef>
              <a:spcAft>
                <a:spcPts val="0"/>
              </a:spcAft>
              <a:buClr>
                <a:schemeClr val="dk2"/>
              </a:buClr>
              <a:buSzPts val="2400"/>
              <a:buFont typeface="Noto Sans Symbols"/>
              <a:buChar char="⮚"/>
            </a:pPr>
            <a:r>
              <a:rPr lang="en-US"/>
              <a:t>Desktop Applications such as acrobat reader, media player, antivirus, etc.</a:t>
            </a:r>
            <a:endParaRPr/>
          </a:p>
          <a:p>
            <a:pPr indent="-342900" lvl="0" marL="342900" rtl="0" algn="l">
              <a:spcBef>
                <a:spcPts val="480"/>
              </a:spcBef>
              <a:spcAft>
                <a:spcPts val="0"/>
              </a:spcAft>
              <a:buClr>
                <a:schemeClr val="dk2"/>
              </a:buClr>
              <a:buSzPts val="2400"/>
              <a:buFont typeface="Noto Sans Symbols"/>
              <a:buChar char="⮚"/>
            </a:pPr>
            <a:r>
              <a:rPr lang="en-US"/>
              <a:t>Web Applications such as irctc.co.in,redtaxi.com etc.</a:t>
            </a:r>
            <a:endParaRPr/>
          </a:p>
          <a:p>
            <a:pPr indent="-342900" lvl="0" marL="342900" rtl="0" algn="l">
              <a:spcBef>
                <a:spcPts val="480"/>
              </a:spcBef>
              <a:spcAft>
                <a:spcPts val="0"/>
              </a:spcAft>
              <a:buClr>
                <a:schemeClr val="dk2"/>
              </a:buClr>
              <a:buSzPts val="2400"/>
              <a:buFont typeface="Noto Sans Symbols"/>
              <a:buChar char="⮚"/>
            </a:pPr>
            <a:r>
              <a:rPr lang="en-US"/>
              <a:t>Enterprise Applications such as banking applications.</a:t>
            </a:r>
            <a:endParaRPr/>
          </a:p>
          <a:p>
            <a:pPr indent="-342900" lvl="0" marL="342900" rtl="0" algn="l">
              <a:spcBef>
                <a:spcPts val="480"/>
              </a:spcBef>
              <a:spcAft>
                <a:spcPts val="0"/>
              </a:spcAft>
              <a:buClr>
                <a:schemeClr val="dk2"/>
              </a:buClr>
              <a:buSzPts val="2400"/>
              <a:buFont typeface="Noto Sans Symbols"/>
              <a:buChar char="⮚"/>
            </a:pPr>
            <a:r>
              <a:rPr lang="en-US"/>
              <a:t>Mobile</a:t>
            </a:r>
            <a:endParaRPr/>
          </a:p>
          <a:p>
            <a:pPr indent="-342900" lvl="0" marL="342900" rtl="0" algn="l">
              <a:spcBef>
                <a:spcPts val="480"/>
              </a:spcBef>
              <a:spcAft>
                <a:spcPts val="0"/>
              </a:spcAft>
              <a:buClr>
                <a:schemeClr val="dk2"/>
              </a:buClr>
              <a:buSzPts val="2400"/>
              <a:buFont typeface="Noto Sans Symbols"/>
              <a:buChar char="⮚"/>
            </a:pPr>
            <a:r>
              <a:rPr lang="en-US"/>
              <a:t>Embedded System</a:t>
            </a:r>
            <a:endParaRPr/>
          </a:p>
          <a:p>
            <a:pPr indent="-342900" lvl="0" marL="342900" rtl="0" algn="l">
              <a:spcBef>
                <a:spcPts val="480"/>
              </a:spcBef>
              <a:spcAft>
                <a:spcPts val="0"/>
              </a:spcAft>
              <a:buClr>
                <a:schemeClr val="dk2"/>
              </a:buClr>
              <a:buSzPts val="2400"/>
              <a:buFont typeface="Noto Sans Symbols"/>
              <a:buChar char="⮚"/>
            </a:pPr>
            <a:r>
              <a:rPr lang="en-US"/>
              <a:t>Smart Card</a:t>
            </a:r>
            <a:endParaRPr/>
          </a:p>
          <a:p>
            <a:pPr indent="-342900" lvl="0" marL="342900" rtl="0" algn="l">
              <a:spcBef>
                <a:spcPts val="480"/>
              </a:spcBef>
              <a:spcAft>
                <a:spcPts val="0"/>
              </a:spcAft>
              <a:buClr>
                <a:schemeClr val="dk2"/>
              </a:buClr>
              <a:buSzPts val="2400"/>
              <a:buFont typeface="Noto Sans Symbols"/>
              <a:buChar char="⮚"/>
            </a:pPr>
            <a:r>
              <a:rPr lang="en-US"/>
              <a:t>Robotics</a:t>
            </a:r>
            <a:endParaRPr/>
          </a:p>
          <a:p>
            <a:pPr indent="-342900" lvl="0" marL="342900" rtl="0" algn="l">
              <a:spcBef>
                <a:spcPts val="480"/>
              </a:spcBef>
              <a:spcAft>
                <a:spcPts val="0"/>
              </a:spcAft>
              <a:buClr>
                <a:schemeClr val="dk2"/>
              </a:buClr>
              <a:buSzPts val="2400"/>
              <a:buFont typeface="Noto Sans Symbols"/>
              <a:buChar char="⮚"/>
            </a:pPr>
            <a:r>
              <a:rPr lang="en-US"/>
              <a:t>Games, etc.</a:t>
            </a:r>
            <a:endParaRPr/>
          </a:p>
          <a:p>
            <a:pPr indent="-190500" lvl="0" marL="342900" rtl="0" algn="l">
              <a:spcBef>
                <a:spcPts val="480"/>
              </a:spcBef>
              <a:spcAft>
                <a:spcPts val="0"/>
              </a:spcAft>
              <a:buClr>
                <a:schemeClr val="dk2"/>
              </a:buClr>
              <a:buSzPts val="2400"/>
              <a:buFont typeface="Noto Sans Symbols"/>
              <a:buNone/>
            </a:pPr>
            <a:r>
              <a:t/>
            </a:r>
            <a:endParaRPr/>
          </a:p>
        </p:txBody>
      </p:sp>
      <p:cxnSp>
        <p:nvCxnSpPr>
          <p:cNvPr id="244" name="Google Shape;244;p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45" name="Google Shape;245;p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46" name="Google Shape;246;p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47" name="Google Shape;247;p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68" name="Google Shape;668;p5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69" name="Google Shape;669;p5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70" name="Google Shape;670;p5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71" name="Google Shape;671;p50"/>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72" name="Google Shape;672;p50"/>
          <p:cNvPicPr preferRelativeResize="0"/>
          <p:nvPr/>
        </p:nvPicPr>
        <p:blipFill rotWithShape="1">
          <a:blip r:embed="rId4">
            <a:alphaModFix/>
          </a:blip>
          <a:srcRect b="0" l="0" r="0" t="0"/>
          <a:stretch/>
        </p:blipFill>
        <p:spPr>
          <a:xfrm>
            <a:off x="689106" y="1124744"/>
            <a:ext cx="7157219" cy="4536504"/>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3200"/>
              <a:buNone/>
            </a:pPr>
            <a:r>
              <a:rPr lang="en-US" sz="3200">
                <a:solidFill>
                  <a:srgbClr val="C00000"/>
                </a:solidFill>
              </a:rPr>
              <a:t>Data Types in Java</a:t>
            </a:r>
            <a:endParaRPr/>
          </a:p>
          <a:p>
            <a:pPr indent="0" lvl="0" marL="0" rtl="0" algn="l">
              <a:spcBef>
                <a:spcPts val="640"/>
              </a:spcBef>
              <a:spcAft>
                <a:spcPts val="0"/>
              </a:spcAft>
              <a:buClr>
                <a:schemeClr val="dk2"/>
              </a:buClr>
              <a:buSzPts val="3200"/>
              <a:buNone/>
            </a:pPr>
            <a:r>
              <a:t/>
            </a:r>
            <a:endParaRPr sz="3200">
              <a:solidFill>
                <a:srgbClr val="C00000"/>
              </a:solidFill>
            </a:endParaRPr>
          </a:p>
        </p:txBody>
      </p:sp>
      <p:cxnSp>
        <p:nvCxnSpPr>
          <p:cNvPr id="678" name="Google Shape;678;p5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79" name="Google Shape;679;p5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80" name="Google Shape;680;p5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81" name="Google Shape;681;p51"/>
          <p:cNvPicPr preferRelativeResize="0"/>
          <p:nvPr/>
        </p:nvPicPr>
        <p:blipFill rotWithShape="1">
          <a:blip r:embed="rId3">
            <a:alphaModFix/>
          </a:blip>
          <a:srcRect b="0" l="0" r="0" t="0"/>
          <a:stretch/>
        </p:blipFill>
        <p:spPr>
          <a:xfrm>
            <a:off x="5033211" y="5661248"/>
            <a:ext cx="3181350" cy="876300"/>
          </a:xfrm>
          <a:prstGeom prst="rect">
            <a:avLst/>
          </a:prstGeom>
          <a:noFill/>
          <a:ln>
            <a:noFill/>
          </a:ln>
        </p:spPr>
      </p:pic>
      <p:pic>
        <p:nvPicPr>
          <p:cNvPr id="682" name="Google Shape;682;p51"/>
          <p:cNvPicPr preferRelativeResize="0"/>
          <p:nvPr/>
        </p:nvPicPr>
        <p:blipFill rotWithShape="1">
          <a:blip r:embed="rId4">
            <a:alphaModFix/>
          </a:blip>
          <a:srcRect b="0" l="0" r="0" t="0"/>
          <a:stretch/>
        </p:blipFill>
        <p:spPr>
          <a:xfrm>
            <a:off x="755576" y="1124744"/>
            <a:ext cx="7244906" cy="4536504"/>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b="1" lang="en-US">
                <a:solidFill>
                  <a:srgbClr val="FF0000"/>
                </a:solidFill>
              </a:rPr>
              <a:t>Variables</a:t>
            </a:r>
            <a:endParaRPr/>
          </a:p>
          <a:p>
            <a:pPr indent="0" lvl="0" marL="0" rtl="0" algn="l">
              <a:spcBef>
                <a:spcPts val="480"/>
              </a:spcBef>
              <a:spcAft>
                <a:spcPts val="0"/>
              </a:spcAft>
              <a:buClr>
                <a:schemeClr val="dk2"/>
              </a:buClr>
              <a:buSzPts val="2400"/>
              <a:buNone/>
            </a:pPr>
            <a:br>
              <a:rPr lang="en-US"/>
            </a:br>
            <a:r>
              <a:rPr lang="en-US"/>
              <a:t>- </a:t>
            </a:r>
            <a:r>
              <a:rPr b="1" lang="en-US"/>
              <a:t>double</a:t>
            </a:r>
            <a:r>
              <a:rPr lang="en-US"/>
              <a:t>: for floating-point or real numbers with optional decimal points and fractional parts in fixed or scientific notations, such as 3.1416, -55.66.</a:t>
            </a:r>
            <a:br>
              <a:rPr lang="en-US"/>
            </a:br>
            <a:r>
              <a:rPr lang="en-US"/>
              <a:t>- </a:t>
            </a:r>
            <a:r>
              <a:rPr b="1" lang="en-US"/>
              <a:t>String</a:t>
            </a:r>
            <a:r>
              <a:rPr lang="en-US"/>
              <a:t>: for texts such as "Hello" or "Good Morning!". Text strings are enclosed within double quotes.</a:t>
            </a:r>
            <a:br>
              <a:rPr lang="en-US"/>
            </a:br>
            <a:br>
              <a:rPr lang="en-US"/>
            </a:br>
            <a:r>
              <a:rPr lang="en-US"/>
              <a:t>You can declare a variable of a type and assign it a value.</a:t>
            </a:r>
            <a:br>
              <a:rPr lang="en-US"/>
            </a:br>
            <a:r>
              <a:rPr b="1" lang="en-US"/>
              <a:t>Example: </a:t>
            </a:r>
            <a:r>
              <a:rPr lang="en-US"/>
              <a:t>String name = "David";</a:t>
            </a:r>
            <a:endParaRPr/>
          </a:p>
          <a:p>
            <a:pPr indent="0" lvl="0" marL="0" rtl="0" algn="l">
              <a:spcBef>
                <a:spcPts val="480"/>
              </a:spcBef>
              <a:spcAft>
                <a:spcPts val="0"/>
              </a:spcAft>
              <a:buClr>
                <a:schemeClr val="dk2"/>
              </a:buClr>
              <a:buSzPts val="2400"/>
              <a:buNone/>
            </a:pPr>
            <a:r>
              <a:rPr b="1" lang="en-US"/>
              <a:t>JAVA</a:t>
            </a:r>
            <a:endParaRPr/>
          </a:p>
          <a:p>
            <a:pPr indent="0" lvl="0" marL="0" rtl="0" algn="l">
              <a:spcBef>
                <a:spcPts val="480"/>
              </a:spcBef>
              <a:spcAft>
                <a:spcPts val="0"/>
              </a:spcAft>
              <a:buClr>
                <a:schemeClr val="dk2"/>
              </a:buClr>
              <a:buSzPts val="2400"/>
              <a:buNone/>
            </a:pPr>
            <a:r>
              <a:rPr lang="en-US"/>
              <a:t>This creates a variable called </a:t>
            </a:r>
            <a:r>
              <a:rPr b="1" lang="en-US"/>
              <a:t>name </a:t>
            </a:r>
            <a:r>
              <a:rPr lang="en-US"/>
              <a:t>of type </a:t>
            </a:r>
            <a:r>
              <a:rPr b="1" lang="en-US"/>
              <a:t>String</a:t>
            </a:r>
            <a:r>
              <a:rPr lang="en-US"/>
              <a:t>, and assigns it the value "David".</a:t>
            </a:r>
            <a:endParaRPr/>
          </a:p>
        </p:txBody>
      </p:sp>
      <p:cxnSp>
        <p:nvCxnSpPr>
          <p:cNvPr id="688" name="Google Shape;688;p5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89" name="Google Shape;689;p5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90" name="Google Shape;690;p5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691" name="Google Shape;691;p5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a:p>
            <a:pPr indent="0" lvl="0" marL="0" rtl="0" algn="l">
              <a:spcBef>
                <a:spcPts val="480"/>
              </a:spcBef>
              <a:spcAft>
                <a:spcPts val="0"/>
              </a:spcAft>
              <a:buClr>
                <a:schemeClr val="dk2"/>
              </a:buClr>
              <a:buSzPts val="2400"/>
              <a:buNone/>
            </a:pPr>
            <a:r>
              <a:t/>
            </a:r>
            <a:endParaRPr/>
          </a:p>
          <a:p>
            <a:pPr indent="0" lvl="0" marL="0" rtl="0" algn="l">
              <a:spcBef>
                <a:spcPts val="480"/>
              </a:spcBef>
              <a:spcAft>
                <a:spcPts val="0"/>
              </a:spcAft>
              <a:buClr>
                <a:schemeClr val="dk2"/>
              </a:buClr>
              <a:buSzPts val="2400"/>
              <a:buNone/>
            </a:pPr>
            <a:r>
              <a:t/>
            </a:r>
            <a:endParaRPr/>
          </a:p>
          <a:p>
            <a:pPr indent="0" lvl="0" marL="0" rtl="0" algn="l">
              <a:spcBef>
                <a:spcPts val="480"/>
              </a:spcBef>
              <a:spcAft>
                <a:spcPts val="0"/>
              </a:spcAft>
              <a:buClr>
                <a:schemeClr val="dk2"/>
              </a:buClr>
              <a:buSzPts val="2400"/>
              <a:buNone/>
            </a:pPr>
            <a:r>
              <a:t/>
            </a:r>
            <a:endParaRPr/>
          </a:p>
          <a:p>
            <a:pPr indent="0" lvl="0" marL="0" rtl="0" algn="l">
              <a:spcBef>
                <a:spcPts val="480"/>
              </a:spcBef>
              <a:spcAft>
                <a:spcPts val="0"/>
              </a:spcAft>
              <a:buClr>
                <a:schemeClr val="dk2"/>
              </a:buClr>
              <a:buSzPts val="2400"/>
              <a:buNone/>
            </a:pPr>
            <a:r>
              <a:t/>
            </a:r>
            <a:endParaRPr/>
          </a:p>
          <a:p>
            <a:pPr indent="-457200" lvl="0" marL="457200" rtl="0" algn="l">
              <a:spcBef>
                <a:spcPts val="480"/>
              </a:spcBef>
              <a:spcAft>
                <a:spcPts val="0"/>
              </a:spcAft>
              <a:buClr>
                <a:schemeClr val="dk2"/>
              </a:buClr>
              <a:buSzPts val="2400"/>
              <a:buAutoNum type="alphaLcPeriod"/>
            </a:pPr>
            <a:r>
              <a:rPr lang="en-US"/>
              <a:t>Integer</a:t>
            </a:r>
            <a:endParaRPr/>
          </a:p>
          <a:p>
            <a:pPr indent="-457200" lvl="0" marL="457200" rtl="0" algn="l">
              <a:spcBef>
                <a:spcPts val="480"/>
              </a:spcBef>
              <a:spcAft>
                <a:spcPts val="0"/>
              </a:spcAft>
              <a:buClr>
                <a:schemeClr val="dk2"/>
              </a:buClr>
              <a:buSzPts val="2400"/>
              <a:buAutoNum type="alphaLcPeriod"/>
            </a:pPr>
            <a:r>
              <a:rPr lang="en-US"/>
              <a:t>Float</a:t>
            </a:r>
            <a:endParaRPr/>
          </a:p>
          <a:p>
            <a:pPr indent="-457200" lvl="0" marL="457200" rtl="0" algn="l">
              <a:spcBef>
                <a:spcPts val="480"/>
              </a:spcBef>
              <a:spcAft>
                <a:spcPts val="0"/>
              </a:spcAft>
              <a:buClr>
                <a:schemeClr val="dk2"/>
              </a:buClr>
              <a:buSzPts val="2400"/>
              <a:buAutoNum type="alphaLcPeriod"/>
            </a:pPr>
            <a:r>
              <a:rPr lang="en-US"/>
              <a:t>String</a:t>
            </a:r>
            <a:endParaRPr/>
          </a:p>
        </p:txBody>
      </p:sp>
      <p:cxnSp>
        <p:nvCxnSpPr>
          <p:cNvPr id="697" name="Google Shape;697;p5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698" name="Google Shape;698;p5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699" name="Google Shape;699;p5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00" name="Google Shape;700;p5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01" name="Google Shape;701;p53"/>
          <p:cNvPicPr preferRelativeResize="0"/>
          <p:nvPr/>
        </p:nvPicPr>
        <p:blipFill rotWithShape="1">
          <a:blip r:embed="rId4">
            <a:alphaModFix/>
          </a:blip>
          <a:srcRect b="0" l="0" r="0" t="0"/>
          <a:stretch/>
        </p:blipFill>
        <p:spPr>
          <a:xfrm>
            <a:off x="755576" y="1196752"/>
            <a:ext cx="6336704" cy="1028700"/>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Variables</a:t>
            </a:r>
            <a:endParaRPr/>
          </a:p>
          <a:p>
            <a:pPr indent="0" lvl="0" marL="0" rtl="0" algn="l">
              <a:spcBef>
                <a:spcPts val="480"/>
              </a:spcBef>
              <a:spcAft>
                <a:spcPts val="0"/>
              </a:spcAft>
              <a:buClr>
                <a:schemeClr val="dk2"/>
              </a:buClr>
              <a:buSzPts val="2400"/>
              <a:buNone/>
            </a:pPr>
            <a:r>
              <a:rPr lang="en-US"/>
              <a:t>Examples of variable declarations:</a:t>
            </a:r>
            <a:endParaRPr/>
          </a:p>
        </p:txBody>
      </p:sp>
      <p:cxnSp>
        <p:nvCxnSpPr>
          <p:cNvPr id="707" name="Google Shape;707;p5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08" name="Google Shape;708;p5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09" name="Google Shape;709;p5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10" name="Google Shape;710;p5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11" name="Google Shape;711;p54"/>
          <p:cNvPicPr preferRelativeResize="0"/>
          <p:nvPr/>
        </p:nvPicPr>
        <p:blipFill rotWithShape="1">
          <a:blip r:embed="rId4">
            <a:alphaModFix/>
          </a:blip>
          <a:srcRect b="0" l="0" r="0" t="0"/>
          <a:stretch/>
        </p:blipFill>
        <p:spPr>
          <a:xfrm>
            <a:off x="755576" y="1685925"/>
            <a:ext cx="4086225" cy="1743075"/>
          </a:xfrm>
          <a:prstGeom prst="rect">
            <a:avLst/>
          </a:prstGeom>
          <a:noFill/>
          <a:ln>
            <a:noFill/>
          </a:ln>
        </p:spPr>
      </p:pic>
      <p:sp>
        <p:nvSpPr>
          <p:cNvPr id="712" name="Google Shape;712;p54"/>
          <p:cNvSpPr/>
          <p:nvPr/>
        </p:nvSpPr>
        <p:spPr>
          <a:xfrm>
            <a:off x="755576" y="3752166"/>
            <a:ext cx="66247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char </a:t>
            </a:r>
            <a:r>
              <a:rPr lang="en-US" sz="1800">
                <a:solidFill>
                  <a:schemeClr val="dk1"/>
                </a:solidFill>
                <a:latin typeface="Calibri"/>
                <a:ea typeface="Calibri"/>
                <a:cs typeface="Calibri"/>
                <a:sym typeface="Calibri"/>
              </a:rPr>
              <a:t>stands for character and holds a single character.</a:t>
            </a:r>
            <a:endParaRPr sz="1800">
              <a:solidFill>
                <a:schemeClr val="dk1"/>
              </a:solidFill>
              <a:latin typeface="Calibri"/>
              <a:ea typeface="Calibri"/>
              <a:cs typeface="Calibri"/>
              <a:sym typeface="Calibri"/>
            </a:endParaRPr>
          </a:p>
        </p:txBody>
      </p:sp>
      <p:sp>
        <p:nvSpPr>
          <p:cNvPr id="713" name="Google Shape;713;p54"/>
          <p:cNvSpPr/>
          <p:nvPr/>
        </p:nvSpPr>
        <p:spPr>
          <a:xfrm>
            <a:off x="765120" y="4175760"/>
            <a:ext cx="4238928"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Another type is the </a:t>
            </a:r>
            <a:r>
              <a:rPr b="1" lang="en-US" sz="1800">
                <a:solidFill>
                  <a:schemeClr val="dk1"/>
                </a:solidFill>
                <a:latin typeface="Calibri"/>
                <a:ea typeface="Calibri"/>
                <a:cs typeface="Calibri"/>
                <a:sym typeface="Calibri"/>
              </a:rPr>
              <a:t>Boolean </a:t>
            </a:r>
            <a:r>
              <a:rPr lang="en-US" sz="1800">
                <a:solidFill>
                  <a:schemeClr val="dk1"/>
                </a:solidFill>
                <a:latin typeface="Calibri"/>
                <a:ea typeface="Calibri"/>
                <a:cs typeface="Calibri"/>
                <a:sym typeface="Calibri"/>
              </a:rPr>
              <a:t>type, which has only two possible values: </a:t>
            </a:r>
            <a:r>
              <a:rPr b="1" lang="en-US" sz="1800">
                <a:solidFill>
                  <a:schemeClr val="dk1"/>
                </a:solidFill>
                <a:latin typeface="Calibri"/>
                <a:ea typeface="Calibri"/>
                <a:cs typeface="Calibri"/>
                <a:sym typeface="Calibri"/>
              </a:rPr>
              <a:t>true </a:t>
            </a:r>
            <a:r>
              <a:rPr lang="en-US" sz="1800">
                <a:solidFill>
                  <a:schemeClr val="dk1"/>
                </a:solidFill>
                <a:latin typeface="Calibri"/>
                <a:ea typeface="Calibri"/>
                <a:cs typeface="Calibri"/>
                <a:sym typeface="Calibri"/>
              </a:rPr>
              <a:t>and </a:t>
            </a:r>
            <a:r>
              <a:rPr b="1" lang="en-US" sz="1800">
                <a:solidFill>
                  <a:schemeClr val="dk1"/>
                </a:solidFill>
                <a:latin typeface="Calibri"/>
                <a:ea typeface="Calibri"/>
                <a:cs typeface="Calibri"/>
                <a:sym typeface="Calibri"/>
              </a:rPr>
              <a:t>false</a:t>
            </a:r>
            <a:r>
              <a:rPr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This data type is used for simple flags that track true/false conditions.</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For example:</a:t>
            </a:r>
            <a:endParaRPr sz="1800">
              <a:solidFill>
                <a:schemeClr val="dk1"/>
              </a:solidFill>
              <a:latin typeface="Calibri"/>
              <a:ea typeface="Calibri"/>
              <a:cs typeface="Calibri"/>
              <a:sym typeface="Calibri"/>
            </a:endParaRPr>
          </a:p>
        </p:txBody>
      </p:sp>
      <p:pic>
        <p:nvPicPr>
          <p:cNvPr id="714" name="Google Shape;714;p54"/>
          <p:cNvPicPr preferRelativeResize="0"/>
          <p:nvPr/>
        </p:nvPicPr>
        <p:blipFill rotWithShape="1">
          <a:blip r:embed="rId5">
            <a:alphaModFix/>
          </a:blip>
          <a:srcRect b="0" l="0" r="0" t="0"/>
          <a:stretch/>
        </p:blipFill>
        <p:spPr>
          <a:xfrm>
            <a:off x="4841801" y="4700498"/>
            <a:ext cx="3438525" cy="704850"/>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Variables</a:t>
            </a:r>
            <a:endParaRPr/>
          </a:p>
          <a:p>
            <a:pPr indent="0" lvl="0" marL="0" rtl="0" algn="l">
              <a:spcBef>
                <a:spcPts val="480"/>
              </a:spcBef>
              <a:spcAft>
                <a:spcPts val="0"/>
              </a:spcAft>
              <a:buClr>
                <a:schemeClr val="dk2"/>
              </a:buClr>
              <a:buSzPts val="2400"/>
              <a:buNone/>
            </a:pPr>
            <a:br>
              <a:rPr lang="en-US"/>
            </a:br>
            <a:r>
              <a:rPr b="1" lang="en-US"/>
              <a:t>Variables </a:t>
            </a:r>
            <a:r>
              <a:rPr lang="en-US"/>
              <a:t>store data for processing.</a:t>
            </a:r>
            <a:endParaRPr/>
          </a:p>
          <a:p>
            <a:pPr indent="-342900" lvl="0" marL="342900" rtl="0" algn="l">
              <a:spcBef>
                <a:spcPts val="480"/>
              </a:spcBef>
              <a:spcAft>
                <a:spcPts val="0"/>
              </a:spcAft>
              <a:buClr>
                <a:schemeClr val="dk2"/>
              </a:buClr>
              <a:buSzPts val="2400"/>
              <a:buFont typeface="Noto Sans Symbols"/>
              <a:buChar char="⮚"/>
            </a:pPr>
            <a:r>
              <a:rPr lang="en-US"/>
              <a:t>A variable is given a name (or </a:t>
            </a:r>
            <a:r>
              <a:rPr b="1" lang="en-US"/>
              <a:t>identifier</a:t>
            </a:r>
            <a:r>
              <a:rPr lang="en-US"/>
              <a:t>), such as area, age, height, and the like. </a:t>
            </a:r>
            <a:endParaRPr/>
          </a:p>
          <a:p>
            <a:pPr indent="-342900" lvl="0" marL="342900" rtl="0" algn="l">
              <a:spcBef>
                <a:spcPts val="480"/>
              </a:spcBef>
              <a:spcAft>
                <a:spcPts val="0"/>
              </a:spcAft>
              <a:buClr>
                <a:schemeClr val="dk2"/>
              </a:buClr>
              <a:buSzPts val="2400"/>
              <a:buFont typeface="Noto Sans Symbols"/>
              <a:buChar char="⮚"/>
            </a:pPr>
            <a:r>
              <a:rPr lang="en-US"/>
              <a:t>The name uniquely identifies each variable, assigning a value to the variable and retrieving the value stored.</a:t>
            </a:r>
            <a:br>
              <a:rPr lang="en-US"/>
            </a:br>
            <a:endParaRPr/>
          </a:p>
          <a:p>
            <a:pPr indent="-342900" lvl="0" marL="342900" rtl="0" algn="l">
              <a:spcBef>
                <a:spcPts val="480"/>
              </a:spcBef>
              <a:spcAft>
                <a:spcPts val="0"/>
              </a:spcAft>
              <a:buClr>
                <a:schemeClr val="dk2"/>
              </a:buClr>
              <a:buSzPts val="2400"/>
              <a:buFont typeface="Noto Sans Symbols"/>
              <a:buChar char="⮚"/>
            </a:pPr>
            <a:r>
              <a:rPr lang="en-US"/>
              <a:t>Variables have </a:t>
            </a:r>
            <a:r>
              <a:rPr b="1" lang="en-US"/>
              <a:t>types</a:t>
            </a:r>
            <a:r>
              <a:rPr lang="en-US"/>
              <a:t>. Some examples:</a:t>
            </a:r>
            <a:endParaRPr/>
          </a:p>
          <a:p>
            <a:pPr indent="0" lvl="0" marL="0" rtl="0" algn="l">
              <a:spcBef>
                <a:spcPts val="480"/>
              </a:spcBef>
              <a:spcAft>
                <a:spcPts val="0"/>
              </a:spcAft>
              <a:buClr>
                <a:schemeClr val="dk2"/>
              </a:buClr>
              <a:buSzPts val="2400"/>
              <a:buNone/>
            </a:pPr>
            <a:br>
              <a:rPr lang="en-US"/>
            </a:br>
            <a:r>
              <a:rPr lang="en-US"/>
              <a:t>- </a:t>
            </a:r>
            <a:r>
              <a:rPr b="1" lang="en-US"/>
              <a:t>int</a:t>
            </a:r>
            <a:r>
              <a:rPr lang="en-US"/>
              <a:t>: for integers (whole numbers) such as 123 and -456</a:t>
            </a:r>
            <a:br>
              <a:rPr lang="en-US"/>
            </a:br>
            <a:endParaRPr/>
          </a:p>
        </p:txBody>
      </p:sp>
      <p:cxnSp>
        <p:nvCxnSpPr>
          <p:cNvPr id="720" name="Google Shape;720;p5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21" name="Google Shape;721;p5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22" name="Google Shape;722;p5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23" name="Google Shape;723;p5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br>
              <a:rPr lang="en-US"/>
            </a:br>
            <a:endParaRPr/>
          </a:p>
        </p:txBody>
      </p:sp>
      <p:cxnSp>
        <p:nvCxnSpPr>
          <p:cNvPr id="729" name="Google Shape;729;p5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30" name="Google Shape;730;p5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31" name="Google Shape;731;p5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32" name="Google Shape;732;p5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733" name="Google Shape;733;p56"/>
          <p:cNvSpPr/>
          <p:nvPr/>
        </p:nvSpPr>
        <p:spPr>
          <a:xfrm>
            <a:off x="563517" y="620688"/>
            <a:ext cx="7110897"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Java Keywords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Java keywords are also known as reserved words.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Keywords are particular words that act as a key to a code.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predefined words by Java so they cannot be used as a variable or object name or class name.</a:t>
            </a:r>
            <a:endParaRPr/>
          </a:p>
        </p:txBody>
      </p:sp>
      <p:pic>
        <p:nvPicPr>
          <p:cNvPr id="734" name="Google Shape;734;p56"/>
          <p:cNvPicPr preferRelativeResize="0"/>
          <p:nvPr/>
        </p:nvPicPr>
        <p:blipFill rotWithShape="1">
          <a:blip r:embed="rId4">
            <a:alphaModFix/>
          </a:blip>
          <a:srcRect b="0" l="0" r="0" t="0"/>
          <a:stretch/>
        </p:blipFill>
        <p:spPr>
          <a:xfrm>
            <a:off x="563517" y="2420888"/>
            <a:ext cx="7142179" cy="3096344"/>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Comments</a:t>
            </a:r>
            <a:endParaRPr/>
          </a:p>
          <a:p>
            <a:pPr indent="0" lvl="0" marL="0" rtl="0" algn="l">
              <a:spcBef>
                <a:spcPts val="480"/>
              </a:spcBef>
              <a:spcAft>
                <a:spcPts val="0"/>
              </a:spcAft>
              <a:buClr>
                <a:schemeClr val="dk2"/>
              </a:buClr>
              <a:buSzPts val="2400"/>
              <a:buNone/>
            </a:pPr>
            <a:r>
              <a:rPr lang="en-US"/>
              <a:t>The purpose of including comments in your code is to explain what the code is doing.</a:t>
            </a:r>
            <a:br>
              <a:rPr lang="en-US"/>
            </a:br>
            <a:r>
              <a:rPr lang="en-US"/>
              <a:t>Java supports both single and multi-line comments. All characters that appear within a comment are ignored by the Java compiler.</a:t>
            </a:r>
            <a:br>
              <a:rPr lang="en-US"/>
            </a:br>
            <a:br>
              <a:rPr lang="en-US"/>
            </a:br>
            <a:r>
              <a:rPr lang="en-US"/>
              <a:t>A </a:t>
            </a:r>
            <a:r>
              <a:rPr b="1" lang="en-US"/>
              <a:t>single-line</a:t>
            </a:r>
            <a:r>
              <a:rPr lang="en-US"/>
              <a:t> comment starts with </a:t>
            </a:r>
            <a:r>
              <a:rPr b="1" lang="en-US"/>
              <a:t>two forward slashes </a:t>
            </a:r>
            <a:r>
              <a:rPr lang="en-US"/>
              <a:t>and continues until it reaches the end of the line.</a:t>
            </a:r>
            <a:br>
              <a:rPr lang="en-US"/>
            </a:br>
            <a:r>
              <a:rPr b="1" lang="en-US"/>
              <a:t>For example:</a:t>
            </a:r>
            <a:endParaRPr/>
          </a:p>
        </p:txBody>
      </p:sp>
      <p:cxnSp>
        <p:nvCxnSpPr>
          <p:cNvPr id="740" name="Google Shape;740;p5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41" name="Google Shape;741;p5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42" name="Google Shape;742;p5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43" name="Google Shape;743;p5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44" name="Google Shape;744;p57"/>
          <p:cNvPicPr preferRelativeResize="0"/>
          <p:nvPr/>
        </p:nvPicPr>
        <p:blipFill rotWithShape="1">
          <a:blip r:embed="rId4">
            <a:alphaModFix/>
          </a:blip>
          <a:srcRect b="0" l="0" r="0" t="0"/>
          <a:stretch/>
        </p:blipFill>
        <p:spPr>
          <a:xfrm>
            <a:off x="640460" y="4581128"/>
            <a:ext cx="4381500" cy="752475"/>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5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750" name="Google Shape;750;p5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51" name="Google Shape;751;p5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52" name="Google Shape;752;p5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53" name="Google Shape;753;p5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54" name="Google Shape;754;p58"/>
          <p:cNvPicPr preferRelativeResize="0"/>
          <p:nvPr/>
        </p:nvPicPr>
        <p:blipFill rotWithShape="1">
          <a:blip r:embed="rId4">
            <a:alphaModFix/>
          </a:blip>
          <a:srcRect b="0" l="0" r="0" t="0"/>
          <a:stretch/>
        </p:blipFill>
        <p:spPr>
          <a:xfrm>
            <a:off x="1043608" y="1124744"/>
            <a:ext cx="6366842" cy="4320480"/>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760" name="Google Shape;760;p5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61" name="Google Shape;761;p5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62" name="Google Shape;762;p5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63" name="Google Shape;763;p5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64" name="Google Shape;764;p59"/>
          <p:cNvPicPr preferRelativeResize="0"/>
          <p:nvPr/>
        </p:nvPicPr>
        <p:blipFill rotWithShape="1">
          <a:blip r:embed="rId4">
            <a:alphaModFix/>
          </a:blip>
          <a:srcRect b="0" l="0" r="0" t="0"/>
          <a:stretch/>
        </p:blipFill>
        <p:spPr>
          <a:xfrm>
            <a:off x="1043608" y="1124744"/>
            <a:ext cx="6366842" cy="432048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Types of Java Applications</a:t>
            </a:r>
            <a:endParaRPr/>
          </a:p>
          <a:p>
            <a:pPr indent="0" lvl="0" marL="0" rtl="0" algn="l">
              <a:spcBef>
                <a:spcPts val="360"/>
              </a:spcBef>
              <a:spcAft>
                <a:spcPts val="0"/>
              </a:spcAft>
              <a:buClr>
                <a:schemeClr val="dk2"/>
              </a:buClr>
              <a:buSzPts val="1800"/>
              <a:buNone/>
            </a:pPr>
            <a:r>
              <a:rPr lang="en-US" sz="1800"/>
              <a:t>There are mainly 4 types of applications that can be created using Java programming:</a:t>
            </a:r>
            <a:endParaRPr/>
          </a:p>
          <a:p>
            <a:pPr indent="0" lvl="0" marL="0" rtl="0" algn="just">
              <a:spcBef>
                <a:spcPts val="360"/>
              </a:spcBef>
              <a:spcAft>
                <a:spcPts val="0"/>
              </a:spcAft>
              <a:buClr>
                <a:schemeClr val="dk2"/>
              </a:buClr>
              <a:buSzPts val="1800"/>
              <a:buNone/>
            </a:pPr>
            <a:r>
              <a:rPr b="1" lang="en-US" sz="1800"/>
              <a:t>1) Standalone Application</a:t>
            </a:r>
            <a:endParaRPr/>
          </a:p>
          <a:p>
            <a:pPr indent="0" lvl="0" marL="0" rtl="0" algn="just">
              <a:spcBef>
                <a:spcPts val="360"/>
              </a:spcBef>
              <a:spcAft>
                <a:spcPts val="0"/>
              </a:spcAft>
              <a:buClr>
                <a:schemeClr val="dk2"/>
              </a:buClr>
              <a:buSzPts val="1800"/>
              <a:buNone/>
            </a:pPr>
            <a:r>
              <a:rPr lang="en-US" sz="1800"/>
              <a:t>Standalone applications are also known as desktop applications or window-based applications. These are traditional software that we need to install on every machine.</a:t>
            </a:r>
            <a:endParaRPr/>
          </a:p>
          <a:p>
            <a:pPr indent="0" lvl="0" marL="0" rtl="0" algn="just">
              <a:spcBef>
                <a:spcPts val="360"/>
              </a:spcBef>
              <a:spcAft>
                <a:spcPts val="0"/>
              </a:spcAft>
              <a:buClr>
                <a:schemeClr val="dk2"/>
              </a:buClr>
              <a:buSzPts val="1800"/>
              <a:buNone/>
            </a:pPr>
            <a:r>
              <a:rPr lang="en-US" sz="1800"/>
              <a:t> </a:t>
            </a:r>
            <a:r>
              <a:rPr lang="en-US" sz="1800">
                <a:solidFill>
                  <a:srgbClr val="FF0000"/>
                </a:solidFill>
              </a:rPr>
              <a:t>Examples</a:t>
            </a:r>
            <a:r>
              <a:rPr lang="en-US" sz="1800"/>
              <a:t> of standalone application are Media player, antivirus, etc. AWT and Swing are used in Java for creating standalone applications.</a:t>
            </a:r>
            <a:endParaRPr/>
          </a:p>
          <a:p>
            <a:pPr indent="0" lvl="0" marL="0" rtl="0" algn="just">
              <a:spcBef>
                <a:spcPts val="360"/>
              </a:spcBef>
              <a:spcAft>
                <a:spcPts val="0"/>
              </a:spcAft>
              <a:buClr>
                <a:schemeClr val="dk2"/>
              </a:buClr>
              <a:buSzPts val="1800"/>
              <a:buNone/>
            </a:pPr>
            <a:r>
              <a:rPr b="1" lang="en-US" sz="1800"/>
              <a:t>2) Web Application</a:t>
            </a:r>
            <a:endParaRPr/>
          </a:p>
          <a:p>
            <a:pPr indent="0" lvl="0" marL="0" rtl="0" algn="just">
              <a:spcBef>
                <a:spcPts val="360"/>
              </a:spcBef>
              <a:spcAft>
                <a:spcPts val="0"/>
              </a:spcAft>
              <a:buClr>
                <a:schemeClr val="dk2"/>
              </a:buClr>
              <a:buSzPts val="1800"/>
              <a:buNone/>
            </a:pPr>
            <a:r>
              <a:rPr lang="en-US" sz="1800"/>
              <a:t>An application that runs on the server side and creates a dynamic page is called a web application. </a:t>
            </a:r>
            <a:endParaRPr sz="1800"/>
          </a:p>
          <a:p>
            <a:pPr indent="0" lvl="0" marL="0" rtl="0" algn="just">
              <a:spcBef>
                <a:spcPts val="360"/>
              </a:spcBef>
              <a:spcAft>
                <a:spcPts val="0"/>
              </a:spcAft>
              <a:buClr>
                <a:srgbClr val="7030A0"/>
              </a:buClr>
              <a:buSzPts val="1800"/>
              <a:buNone/>
            </a:pPr>
            <a:r>
              <a:rPr b="1" lang="en-US" sz="1800">
                <a:solidFill>
                  <a:srgbClr val="7030A0"/>
                </a:solidFill>
              </a:rPr>
              <a:t>Servlet, JSP, Struts, Spring, Hibernate, JSF, </a:t>
            </a:r>
            <a:r>
              <a:rPr lang="en-US" sz="1800"/>
              <a:t>etc. technologies are used for creating web applications in Java.</a:t>
            </a:r>
            <a:endParaRPr sz="1800"/>
          </a:p>
        </p:txBody>
      </p:sp>
      <p:cxnSp>
        <p:nvCxnSpPr>
          <p:cNvPr id="253" name="Google Shape;253;p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54" name="Google Shape;254;p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55" name="Google Shape;255;p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56" name="Google Shape;256;p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Multi-Line Comments</a:t>
            </a:r>
            <a:endParaRPr/>
          </a:p>
          <a:p>
            <a:pPr indent="0" lvl="0" marL="0" rtl="0" algn="l">
              <a:spcBef>
                <a:spcPts val="480"/>
              </a:spcBef>
              <a:spcAft>
                <a:spcPts val="0"/>
              </a:spcAft>
              <a:buClr>
                <a:schemeClr val="dk2"/>
              </a:buClr>
              <a:buSzPts val="2400"/>
              <a:buNone/>
            </a:pPr>
            <a:br>
              <a:rPr lang="en-US"/>
            </a:br>
            <a:r>
              <a:rPr lang="en-US"/>
              <a:t>Java also supports comments that span multiple lines.</a:t>
            </a:r>
            <a:br>
              <a:rPr lang="en-US"/>
            </a:br>
            <a:r>
              <a:rPr lang="en-US"/>
              <a:t>You start this type of comment with a forward slash followed by an asterisk, and end it with an asterisk followed by a forward slash.</a:t>
            </a:r>
            <a:br>
              <a:rPr lang="en-US"/>
            </a:br>
            <a:r>
              <a:rPr b="1" lang="en-US"/>
              <a:t>For example:</a:t>
            </a:r>
            <a:endParaRPr/>
          </a:p>
        </p:txBody>
      </p:sp>
      <p:cxnSp>
        <p:nvCxnSpPr>
          <p:cNvPr id="770" name="Google Shape;770;p6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71" name="Google Shape;771;p6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72" name="Google Shape;772;p6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73" name="Google Shape;773;p6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74" name="Google Shape;774;p60"/>
          <p:cNvPicPr preferRelativeResize="0"/>
          <p:nvPr/>
        </p:nvPicPr>
        <p:blipFill rotWithShape="1">
          <a:blip r:embed="rId4">
            <a:alphaModFix/>
          </a:blip>
          <a:srcRect b="0" l="0" r="0" t="0"/>
          <a:stretch/>
        </p:blipFill>
        <p:spPr>
          <a:xfrm>
            <a:off x="683568" y="3404216"/>
            <a:ext cx="2476500" cy="857250"/>
          </a:xfrm>
          <a:prstGeom prst="rect">
            <a:avLst/>
          </a:prstGeom>
          <a:noFill/>
          <a:ln>
            <a:noFill/>
          </a:ln>
        </p:spPr>
      </p:pic>
      <p:sp>
        <p:nvSpPr>
          <p:cNvPr id="775" name="Google Shape;775;p60"/>
          <p:cNvSpPr/>
          <p:nvPr/>
        </p:nvSpPr>
        <p:spPr>
          <a:xfrm>
            <a:off x="539552" y="4437112"/>
            <a:ext cx="51125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Note that Java does not support nested multi-line comments.</a:t>
            </a:r>
            <a:br>
              <a:rPr lang="en-US" sz="1800">
                <a:solidFill>
                  <a:srgbClr val="FF0000"/>
                </a:solidFill>
                <a:latin typeface="Calibri"/>
                <a:ea typeface="Calibri"/>
                <a:cs typeface="Calibri"/>
                <a:sym typeface="Calibri"/>
              </a:rPr>
            </a:br>
            <a:r>
              <a:rPr lang="en-US" sz="1800">
                <a:solidFill>
                  <a:srgbClr val="FF0000"/>
                </a:solidFill>
                <a:latin typeface="Calibri"/>
                <a:ea typeface="Calibri"/>
                <a:cs typeface="Calibri"/>
                <a:sym typeface="Calibri"/>
              </a:rPr>
              <a:t>However, you can nest single-line comments within multi-line comments.</a:t>
            </a:r>
            <a:endParaRPr sz="1800">
              <a:solidFill>
                <a:srgbClr val="FF0000"/>
              </a:solidFill>
              <a:latin typeface="Calibri"/>
              <a:ea typeface="Calibri"/>
              <a:cs typeface="Calibri"/>
              <a:sym typeface="Calibri"/>
            </a:endParaRPr>
          </a:p>
        </p:txBody>
      </p:sp>
      <p:pic>
        <p:nvPicPr>
          <p:cNvPr id="776" name="Google Shape;776;p60"/>
          <p:cNvPicPr preferRelativeResize="0"/>
          <p:nvPr/>
        </p:nvPicPr>
        <p:blipFill rotWithShape="1">
          <a:blip r:embed="rId5">
            <a:alphaModFix/>
          </a:blip>
          <a:srcRect b="0" l="0" r="0" t="0"/>
          <a:stretch/>
        </p:blipFill>
        <p:spPr>
          <a:xfrm>
            <a:off x="5004048" y="5445224"/>
            <a:ext cx="3057525" cy="1066800"/>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Multi-Line Comments</a:t>
            </a:r>
            <a:endParaRPr/>
          </a:p>
          <a:p>
            <a:pPr indent="0" lvl="0" marL="0" rtl="0" algn="l">
              <a:spcBef>
                <a:spcPts val="480"/>
              </a:spcBef>
              <a:spcAft>
                <a:spcPts val="0"/>
              </a:spcAft>
              <a:buClr>
                <a:schemeClr val="dk2"/>
              </a:buClr>
              <a:buSzPts val="2400"/>
              <a:buNone/>
            </a:pPr>
            <a:br>
              <a:rPr lang="en-US"/>
            </a:br>
            <a:r>
              <a:rPr lang="en-US"/>
              <a:t>Java also supports comments that span multiple lines.</a:t>
            </a:r>
            <a:br>
              <a:rPr lang="en-US"/>
            </a:br>
            <a:r>
              <a:rPr lang="en-US"/>
              <a:t>You start this type of comment with a forward slash followed by an asterisk, and end it with an asterisk followed by a forward slash.</a:t>
            </a:r>
            <a:br>
              <a:rPr lang="en-US"/>
            </a:br>
            <a:r>
              <a:rPr b="1" lang="en-US"/>
              <a:t>For example:</a:t>
            </a:r>
            <a:endParaRPr/>
          </a:p>
        </p:txBody>
      </p:sp>
      <p:cxnSp>
        <p:nvCxnSpPr>
          <p:cNvPr id="782" name="Google Shape;782;p6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83" name="Google Shape;783;p6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84" name="Google Shape;784;p6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85" name="Google Shape;785;p6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86" name="Google Shape;786;p61"/>
          <p:cNvPicPr preferRelativeResize="0"/>
          <p:nvPr/>
        </p:nvPicPr>
        <p:blipFill rotWithShape="1">
          <a:blip r:embed="rId4">
            <a:alphaModFix/>
          </a:blip>
          <a:srcRect b="0" l="0" r="0" t="0"/>
          <a:stretch/>
        </p:blipFill>
        <p:spPr>
          <a:xfrm>
            <a:off x="683568" y="3404216"/>
            <a:ext cx="2476500" cy="857250"/>
          </a:xfrm>
          <a:prstGeom prst="rect">
            <a:avLst/>
          </a:prstGeom>
          <a:noFill/>
          <a:ln>
            <a:noFill/>
          </a:ln>
        </p:spPr>
      </p:pic>
      <p:sp>
        <p:nvSpPr>
          <p:cNvPr id="787" name="Google Shape;787;p61"/>
          <p:cNvSpPr/>
          <p:nvPr/>
        </p:nvSpPr>
        <p:spPr>
          <a:xfrm>
            <a:off x="539552" y="4437112"/>
            <a:ext cx="51125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Note that Java does not support nested multi-line comments.</a:t>
            </a:r>
            <a:br>
              <a:rPr lang="en-US" sz="1800">
                <a:solidFill>
                  <a:srgbClr val="FF0000"/>
                </a:solidFill>
                <a:latin typeface="Calibri"/>
                <a:ea typeface="Calibri"/>
                <a:cs typeface="Calibri"/>
                <a:sym typeface="Calibri"/>
              </a:rPr>
            </a:br>
            <a:r>
              <a:rPr lang="en-US" sz="1800">
                <a:solidFill>
                  <a:srgbClr val="FF0000"/>
                </a:solidFill>
                <a:latin typeface="Calibri"/>
                <a:ea typeface="Calibri"/>
                <a:cs typeface="Calibri"/>
                <a:sym typeface="Calibri"/>
              </a:rPr>
              <a:t>However, you can nest single-line comments within multi-line comments.</a:t>
            </a:r>
            <a:endParaRPr sz="1800">
              <a:solidFill>
                <a:srgbClr val="FF0000"/>
              </a:solidFill>
              <a:latin typeface="Calibri"/>
              <a:ea typeface="Calibri"/>
              <a:cs typeface="Calibri"/>
              <a:sym typeface="Calibri"/>
            </a:endParaRPr>
          </a:p>
        </p:txBody>
      </p:sp>
      <p:pic>
        <p:nvPicPr>
          <p:cNvPr id="788" name="Google Shape;788;p61"/>
          <p:cNvPicPr preferRelativeResize="0"/>
          <p:nvPr/>
        </p:nvPicPr>
        <p:blipFill rotWithShape="1">
          <a:blip r:embed="rId5">
            <a:alphaModFix/>
          </a:blip>
          <a:srcRect b="0" l="0" r="0" t="0"/>
          <a:stretch/>
        </p:blipFill>
        <p:spPr>
          <a:xfrm>
            <a:off x="5004048" y="5445224"/>
            <a:ext cx="3057525" cy="1066800"/>
          </a:xfrm>
          <a:prstGeom prst="rect">
            <a:avLst/>
          </a:prstGeom>
          <a:noFill/>
          <a:ln>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Documentation Comments</a:t>
            </a:r>
            <a:endParaRPr/>
          </a:p>
          <a:p>
            <a:pPr indent="0" lvl="0" marL="0" rtl="0" algn="l">
              <a:spcBef>
                <a:spcPts val="480"/>
              </a:spcBef>
              <a:spcAft>
                <a:spcPts val="0"/>
              </a:spcAft>
              <a:buClr>
                <a:schemeClr val="dk2"/>
              </a:buClr>
              <a:buSzPts val="2400"/>
              <a:buNone/>
            </a:pPr>
            <a:r>
              <a:rPr b="1" lang="en-US"/>
              <a:t>Documentation comments</a:t>
            </a:r>
            <a:r>
              <a:rPr lang="en-US"/>
              <a:t> are special comments that have the appearance of multi-line comments, with the difference being that they generate external documentation of your source code.</a:t>
            </a:r>
            <a:endParaRPr/>
          </a:p>
          <a:p>
            <a:pPr indent="0" lvl="0" marL="0" rtl="0" algn="l">
              <a:spcBef>
                <a:spcPts val="480"/>
              </a:spcBef>
              <a:spcAft>
                <a:spcPts val="0"/>
              </a:spcAft>
              <a:buClr>
                <a:schemeClr val="dk2"/>
              </a:buClr>
              <a:buSzPts val="2400"/>
              <a:buNone/>
            </a:pPr>
            <a:r>
              <a:rPr lang="en-US"/>
              <a:t> These begin with a forward slash followed by two asterisks, and end with an asterisk followed by a forward slash.</a:t>
            </a:r>
            <a:br>
              <a:rPr lang="en-US"/>
            </a:br>
            <a:r>
              <a:rPr b="1" lang="en-US"/>
              <a:t>For example:</a:t>
            </a:r>
            <a:endParaRPr/>
          </a:p>
        </p:txBody>
      </p:sp>
      <p:cxnSp>
        <p:nvCxnSpPr>
          <p:cNvPr id="794" name="Google Shape;794;p6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95" name="Google Shape;795;p6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96" name="Google Shape;796;p6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97" name="Google Shape;797;p6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798" name="Google Shape;798;p62"/>
          <p:cNvPicPr preferRelativeResize="0"/>
          <p:nvPr/>
        </p:nvPicPr>
        <p:blipFill rotWithShape="1">
          <a:blip r:embed="rId4">
            <a:alphaModFix/>
          </a:blip>
          <a:srcRect b="0" l="0" r="0" t="0"/>
          <a:stretch/>
        </p:blipFill>
        <p:spPr>
          <a:xfrm>
            <a:off x="636513" y="4221088"/>
            <a:ext cx="3419475" cy="990600"/>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804" name="Google Shape;804;p6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05" name="Google Shape;805;p6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06" name="Google Shape;806;p6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07" name="Google Shape;807;p6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808" name="Google Shape;808;p63"/>
          <p:cNvSpPr/>
          <p:nvPr/>
        </p:nvSpPr>
        <p:spPr>
          <a:xfrm>
            <a:off x="539552" y="980728"/>
            <a:ext cx="6912768"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Javadoc </a:t>
            </a:r>
            <a:r>
              <a:rPr lang="en-US" sz="1800">
                <a:solidFill>
                  <a:schemeClr val="dk1"/>
                </a:solidFill>
                <a:latin typeface="Calibri"/>
                <a:ea typeface="Calibri"/>
                <a:cs typeface="Calibri"/>
                <a:sym typeface="Calibri"/>
              </a:rPr>
              <a:t>is a tool which comes with JDK and it is used for generating Java code documentation in HTML format from Java source code which has required documentation in a predefined format.</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When a documentation comment begins with more than two asterisks, Javadoc assumes that you want to create a "box" around the comment in the source code. It simply ignores the extra asterisks.</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For example:</a:t>
            </a:r>
            <a:endParaRPr sz="1800">
              <a:solidFill>
                <a:schemeClr val="dk1"/>
              </a:solidFill>
              <a:latin typeface="Calibri"/>
              <a:ea typeface="Calibri"/>
              <a:cs typeface="Calibri"/>
              <a:sym typeface="Calibri"/>
            </a:endParaRPr>
          </a:p>
        </p:txBody>
      </p:sp>
      <p:pic>
        <p:nvPicPr>
          <p:cNvPr id="809" name="Google Shape;809;p63"/>
          <p:cNvPicPr preferRelativeResize="0"/>
          <p:nvPr/>
        </p:nvPicPr>
        <p:blipFill rotWithShape="1">
          <a:blip r:embed="rId4">
            <a:alphaModFix/>
          </a:blip>
          <a:srcRect b="0" l="0" r="0" t="0"/>
          <a:stretch/>
        </p:blipFill>
        <p:spPr>
          <a:xfrm>
            <a:off x="706028" y="3883152"/>
            <a:ext cx="2619375" cy="1066800"/>
          </a:xfrm>
          <a:prstGeom prst="rect">
            <a:avLst/>
          </a:prstGeom>
          <a:noFill/>
          <a:ln>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Getting User Input</a:t>
            </a:r>
            <a:endParaRPr/>
          </a:p>
          <a:p>
            <a:pPr indent="0" lvl="0" marL="0" rtl="0" algn="l">
              <a:spcBef>
                <a:spcPts val="480"/>
              </a:spcBef>
              <a:spcAft>
                <a:spcPts val="0"/>
              </a:spcAft>
              <a:buClr>
                <a:schemeClr val="dk2"/>
              </a:buClr>
              <a:buSzPts val="2400"/>
              <a:buNone/>
            </a:pPr>
            <a:r>
              <a:rPr lang="en-US"/>
              <a:t>While Java provides many different methods for getting user input, the </a:t>
            </a:r>
            <a:r>
              <a:rPr b="1" lang="en-US"/>
              <a:t>Scanner </a:t>
            </a:r>
            <a:r>
              <a:rPr lang="en-US"/>
              <a:t>object is the most common, and perhaps the easiest to implement. </a:t>
            </a:r>
            <a:endParaRPr/>
          </a:p>
          <a:p>
            <a:pPr indent="0" lvl="0" marL="0" rtl="0" algn="l">
              <a:spcBef>
                <a:spcPts val="480"/>
              </a:spcBef>
              <a:spcAft>
                <a:spcPts val="0"/>
              </a:spcAft>
              <a:buClr>
                <a:schemeClr val="dk2"/>
              </a:buClr>
              <a:buSzPts val="2400"/>
              <a:buNone/>
            </a:pPr>
            <a:r>
              <a:rPr lang="en-US"/>
              <a:t>Import the </a:t>
            </a:r>
            <a:r>
              <a:rPr b="1" lang="en-US"/>
              <a:t>Scanner </a:t>
            </a:r>
            <a:r>
              <a:rPr lang="en-US"/>
              <a:t>class to use the </a:t>
            </a:r>
            <a:r>
              <a:rPr b="1" lang="en-US"/>
              <a:t>Scanner </a:t>
            </a:r>
            <a:r>
              <a:rPr lang="en-US"/>
              <a:t>object, as seen here:</a:t>
            </a:r>
            <a:endParaRPr/>
          </a:p>
        </p:txBody>
      </p:sp>
      <p:cxnSp>
        <p:nvCxnSpPr>
          <p:cNvPr id="815" name="Google Shape;815;p6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16" name="Google Shape;816;p6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17" name="Google Shape;817;p6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18" name="Google Shape;818;p6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819" name="Google Shape;819;p64"/>
          <p:cNvPicPr preferRelativeResize="0"/>
          <p:nvPr/>
        </p:nvPicPr>
        <p:blipFill rotWithShape="1">
          <a:blip r:embed="rId4">
            <a:alphaModFix/>
          </a:blip>
          <a:srcRect b="0" l="0" r="0" t="0"/>
          <a:stretch/>
        </p:blipFill>
        <p:spPr>
          <a:xfrm>
            <a:off x="729630" y="3105912"/>
            <a:ext cx="2762250" cy="533400"/>
          </a:xfrm>
          <a:prstGeom prst="rect">
            <a:avLst/>
          </a:prstGeom>
          <a:noFill/>
          <a:ln>
            <a:noFill/>
          </a:ln>
        </p:spPr>
      </p:pic>
      <p:sp>
        <p:nvSpPr>
          <p:cNvPr id="820" name="Google Shape;820;p64"/>
          <p:cNvSpPr/>
          <p:nvPr/>
        </p:nvSpPr>
        <p:spPr>
          <a:xfrm>
            <a:off x="617672" y="3890665"/>
            <a:ext cx="68346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order to use the </a:t>
            </a:r>
            <a:r>
              <a:rPr b="1" lang="en-US" sz="1800">
                <a:solidFill>
                  <a:schemeClr val="dk1"/>
                </a:solidFill>
                <a:latin typeface="Calibri"/>
                <a:ea typeface="Calibri"/>
                <a:cs typeface="Calibri"/>
                <a:sym typeface="Calibri"/>
              </a:rPr>
              <a:t>Scanner </a:t>
            </a:r>
            <a:r>
              <a:rPr lang="en-US" sz="1800">
                <a:solidFill>
                  <a:schemeClr val="dk1"/>
                </a:solidFill>
                <a:latin typeface="Calibri"/>
                <a:ea typeface="Calibri"/>
                <a:cs typeface="Calibri"/>
                <a:sym typeface="Calibri"/>
              </a:rPr>
              <a:t>class, create an instance of the class by using the following syntax:</a:t>
            </a:r>
            <a:endParaRPr sz="1800">
              <a:solidFill>
                <a:schemeClr val="dk1"/>
              </a:solidFill>
              <a:latin typeface="Calibri"/>
              <a:ea typeface="Calibri"/>
              <a:cs typeface="Calibri"/>
              <a:sym typeface="Calibri"/>
            </a:endParaRPr>
          </a:p>
        </p:txBody>
      </p:sp>
      <p:pic>
        <p:nvPicPr>
          <p:cNvPr id="821" name="Google Shape;821;p64"/>
          <p:cNvPicPr preferRelativeResize="0"/>
          <p:nvPr/>
        </p:nvPicPr>
        <p:blipFill rotWithShape="1">
          <a:blip r:embed="rId5">
            <a:alphaModFix/>
          </a:blip>
          <a:srcRect b="0" l="0" r="0" t="0"/>
          <a:stretch/>
        </p:blipFill>
        <p:spPr>
          <a:xfrm>
            <a:off x="741266" y="4797152"/>
            <a:ext cx="3667125" cy="466725"/>
          </a:xfrm>
          <a:prstGeom prst="rect">
            <a:avLst/>
          </a:prstGeom>
          <a:noFill/>
          <a:ln>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lang="en-US"/>
              <a:t>You can now read in different kinds of input data that the user enters.</a:t>
            </a:r>
            <a:br>
              <a:rPr lang="en-US"/>
            </a:br>
            <a:r>
              <a:rPr lang="en-US"/>
              <a:t>Here are some methods that are available through the Scanner class:</a:t>
            </a:r>
            <a:br>
              <a:rPr lang="en-US"/>
            </a:br>
            <a:r>
              <a:rPr lang="en-US"/>
              <a:t>Read a byte - nextByte()</a:t>
            </a:r>
            <a:br>
              <a:rPr lang="en-US"/>
            </a:br>
            <a:r>
              <a:rPr lang="en-US"/>
              <a:t>Read a short - nextShort()</a:t>
            </a:r>
            <a:br>
              <a:rPr lang="en-US"/>
            </a:br>
            <a:r>
              <a:rPr lang="en-US"/>
              <a:t>Read an int - nextInt()</a:t>
            </a:r>
            <a:br>
              <a:rPr lang="en-US"/>
            </a:br>
            <a:r>
              <a:rPr lang="en-US"/>
              <a:t>Read a long - nextLong()</a:t>
            </a:r>
            <a:br>
              <a:rPr lang="en-US"/>
            </a:br>
            <a:r>
              <a:rPr lang="en-US"/>
              <a:t>Read a float - nextFloat()</a:t>
            </a:r>
            <a:br>
              <a:rPr lang="en-US"/>
            </a:br>
            <a:r>
              <a:rPr lang="en-US"/>
              <a:t>Read a double - nextDouble()</a:t>
            </a:r>
            <a:br>
              <a:rPr lang="en-US"/>
            </a:br>
            <a:r>
              <a:rPr lang="en-US"/>
              <a:t>Read a boolean - nextBoolean()</a:t>
            </a:r>
            <a:br>
              <a:rPr lang="en-US"/>
            </a:br>
            <a:r>
              <a:rPr lang="en-US"/>
              <a:t>Read a complete line - nextLine()</a:t>
            </a:r>
            <a:br>
              <a:rPr lang="en-US"/>
            </a:br>
            <a:r>
              <a:rPr lang="en-US"/>
              <a:t>Read a word - next()</a:t>
            </a:r>
            <a:br>
              <a:rPr lang="en-US"/>
            </a:br>
            <a:br>
              <a:rPr lang="en-US"/>
            </a:br>
            <a:endParaRPr/>
          </a:p>
        </p:txBody>
      </p:sp>
      <p:cxnSp>
        <p:nvCxnSpPr>
          <p:cNvPr id="827" name="Google Shape;827;p6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28" name="Google Shape;828;p6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29" name="Google Shape;829;p6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30" name="Google Shape;830;p6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Example of a program used to get user input:</a:t>
            </a:r>
            <a:endParaRPr/>
          </a:p>
          <a:p>
            <a:pPr indent="0" lvl="0" marL="0" rtl="0" algn="l">
              <a:spcBef>
                <a:spcPts val="480"/>
              </a:spcBef>
              <a:spcAft>
                <a:spcPts val="0"/>
              </a:spcAft>
              <a:buClr>
                <a:schemeClr val="dk2"/>
              </a:buClr>
              <a:buSzPts val="2400"/>
              <a:buNone/>
            </a:pPr>
            <a:r>
              <a:t/>
            </a:r>
            <a:endParaRPr/>
          </a:p>
        </p:txBody>
      </p:sp>
      <p:cxnSp>
        <p:nvCxnSpPr>
          <p:cNvPr id="836" name="Google Shape;836;p6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37" name="Google Shape;837;p6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38" name="Google Shape;838;p6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39" name="Google Shape;839;p6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840" name="Google Shape;840;p66"/>
          <p:cNvPicPr preferRelativeResize="0"/>
          <p:nvPr/>
        </p:nvPicPr>
        <p:blipFill rotWithShape="1">
          <a:blip r:embed="rId4">
            <a:alphaModFix/>
          </a:blip>
          <a:srcRect b="0" l="0" r="0" t="0"/>
          <a:stretch/>
        </p:blipFill>
        <p:spPr>
          <a:xfrm>
            <a:off x="755576" y="1340768"/>
            <a:ext cx="4536504" cy="1733550"/>
          </a:xfrm>
          <a:prstGeom prst="rect">
            <a:avLst/>
          </a:prstGeom>
          <a:noFill/>
          <a:ln>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b="1"/>
          </a:p>
          <a:p>
            <a:pPr indent="0" lvl="0" marL="0" rtl="0" algn="l">
              <a:spcBef>
                <a:spcPts val="480"/>
              </a:spcBef>
              <a:spcAft>
                <a:spcPts val="0"/>
              </a:spcAft>
              <a:buClr>
                <a:schemeClr val="dk2"/>
              </a:buClr>
              <a:buSzPts val="2400"/>
              <a:buNone/>
            </a:pPr>
            <a:r>
              <a:t/>
            </a:r>
            <a:endParaRPr b="1"/>
          </a:p>
          <a:p>
            <a:pPr indent="0" lvl="0" marL="0" rtl="0" algn="l">
              <a:spcBef>
                <a:spcPts val="480"/>
              </a:spcBef>
              <a:spcAft>
                <a:spcPts val="0"/>
              </a:spcAft>
              <a:buClr>
                <a:schemeClr val="dk2"/>
              </a:buClr>
              <a:buSzPts val="2400"/>
              <a:buNone/>
            </a:pPr>
            <a:r>
              <a:t/>
            </a:r>
            <a:endParaRPr b="1"/>
          </a:p>
          <a:p>
            <a:pPr indent="0" lvl="0" marL="0" rtl="0" algn="ctr">
              <a:spcBef>
                <a:spcPts val="880"/>
              </a:spcBef>
              <a:spcAft>
                <a:spcPts val="0"/>
              </a:spcAft>
              <a:buClr>
                <a:schemeClr val="dk2"/>
              </a:buClr>
              <a:buSzPts val="4400"/>
              <a:buNone/>
            </a:pPr>
            <a:r>
              <a:rPr b="1" lang="en-US" sz="4400"/>
              <a:t>Primitive Operators</a:t>
            </a:r>
            <a:endParaRPr sz="4400"/>
          </a:p>
          <a:p>
            <a:pPr indent="0" lvl="0" marL="0" rtl="0" algn="l">
              <a:spcBef>
                <a:spcPts val="880"/>
              </a:spcBef>
              <a:spcAft>
                <a:spcPts val="0"/>
              </a:spcAft>
              <a:buClr>
                <a:schemeClr val="dk2"/>
              </a:buClr>
              <a:buSzPts val="4400"/>
              <a:buNone/>
            </a:pPr>
            <a:r>
              <a:t/>
            </a:r>
            <a:endParaRPr sz="4400"/>
          </a:p>
        </p:txBody>
      </p:sp>
      <p:cxnSp>
        <p:nvCxnSpPr>
          <p:cNvPr id="846" name="Google Shape;846;p6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47" name="Google Shape;847;p6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48" name="Google Shape;848;p6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49" name="Google Shape;849;p6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2400"/>
              <a:buNone/>
            </a:pPr>
            <a:r>
              <a:rPr b="1" lang="en-US">
                <a:solidFill>
                  <a:srgbClr val="FF0000"/>
                </a:solidFill>
              </a:rPr>
              <a:t>Operators in Java</a:t>
            </a:r>
            <a:endParaRPr/>
          </a:p>
          <a:p>
            <a:pPr indent="0" lvl="0" marL="0" rtl="0" algn="l">
              <a:spcBef>
                <a:spcPts val="480"/>
              </a:spcBef>
              <a:spcAft>
                <a:spcPts val="0"/>
              </a:spcAft>
              <a:buClr>
                <a:schemeClr val="dk2"/>
              </a:buClr>
              <a:buSzPts val="2400"/>
              <a:buNone/>
            </a:pPr>
            <a:r>
              <a:rPr b="1" lang="en-US"/>
              <a:t>Operator</a:t>
            </a:r>
            <a:r>
              <a:rPr lang="en-US"/>
              <a:t> in </a:t>
            </a:r>
            <a:r>
              <a:rPr lang="en-US" u="sng">
                <a:solidFill>
                  <a:schemeClr val="hlink"/>
                </a:solidFill>
                <a:hlinkClick r:id="rId3"/>
              </a:rPr>
              <a:t>Java</a:t>
            </a:r>
            <a:r>
              <a:rPr lang="en-US"/>
              <a:t> is a symbol that is used to perform operations. For example: +, -, *, / etc.</a:t>
            </a:r>
            <a:endParaRPr/>
          </a:p>
          <a:p>
            <a:pPr indent="0" lvl="0" marL="0" rtl="0" algn="l">
              <a:spcBef>
                <a:spcPts val="480"/>
              </a:spcBef>
              <a:spcAft>
                <a:spcPts val="0"/>
              </a:spcAft>
              <a:buClr>
                <a:schemeClr val="dk2"/>
              </a:buClr>
              <a:buSzPts val="2400"/>
              <a:buNone/>
            </a:pPr>
            <a:r>
              <a:rPr lang="en-US"/>
              <a:t>There are many types of operators in Java which are given below:</a:t>
            </a:r>
            <a:endParaRPr/>
          </a:p>
          <a:p>
            <a:pPr indent="-285750" lvl="0" marL="285750" rtl="0" algn="l">
              <a:spcBef>
                <a:spcPts val="360"/>
              </a:spcBef>
              <a:spcAft>
                <a:spcPts val="0"/>
              </a:spcAft>
              <a:buClr>
                <a:schemeClr val="dk2"/>
              </a:buClr>
              <a:buSzPts val="1800"/>
              <a:buFont typeface="Noto Sans Symbols"/>
              <a:buChar char="⮚"/>
            </a:pPr>
            <a:r>
              <a:rPr b="1" lang="en-US" sz="1800"/>
              <a:t>Unary Operator,</a:t>
            </a:r>
            <a:endParaRPr/>
          </a:p>
          <a:p>
            <a:pPr indent="-285750" lvl="0" marL="285750" rtl="0" algn="l">
              <a:spcBef>
                <a:spcPts val="360"/>
              </a:spcBef>
              <a:spcAft>
                <a:spcPts val="0"/>
              </a:spcAft>
              <a:buClr>
                <a:schemeClr val="dk2"/>
              </a:buClr>
              <a:buSzPts val="1800"/>
              <a:buFont typeface="Noto Sans Symbols"/>
              <a:buChar char="⮚"/>
            </a:pPr>
            <a:r>
              <a:rPr b="1" lang="en-US" sz="1800"/>
              <a:t>Arithmetic Operator,</a:t>
            </a:r>
            <a:endParaRPr/>
          </a:p>
          <a:p>
            <a:pPr indent="-285750" lvl="0" marL="285750" rtl="0" algn="l">
              <a:spcBef>
                <a:spcPts val="360"/>
              </a:spcBef>
              <a:spcAft>
                <a:spcPts val="0"/>
              </a:spcAft>
              <a:buClr>
                <a:schemeClr val="dk2"/>
              </a:buClr>
              <a:buSzPts val="1800"/>
              <a:buFont typeface="Noto Sans Symbols"/>
              <a:buChar char="⮚"/>
            </a:pPr>
            <a:r>
              <a:rPr b="1" lang="en-US" sz="1800"/>
              <a:t>Shift Operator,</a:t>
            </a:r>
            <a:endParaRPr/>
          </a:p>
          <a:p>
            <a:pPr indent="-285750" lvl="0" marL="285750" rtl="0" algn="l">
              <a:spcBef>
                <a:spcPts val="360"/>
              </a:spcBef>
              <a:spcAft>
                <a:spcPts val="0"/>
              </a:spcAft>
              <a:buClr>
                <a:schemeClr val="dk2"/>
              </a:buClr>
              <a:buSzPts val="1800"/>
              <a:buFont typeface="Noto Sans Symbols"/>
              <a:buChar char="⮚"/>
            </a:pPr>
            <a:r>
              <a:rPr b="1" lang="en-US" sz="1800"/>
              <a:t>Relational Operator,</a:t>
            </a:r>
            <a:endParaRPr/>
          </a:p>
          <a:p>
            <a:pPr indent="-285750" lvl="0" marL="285750" rtl="0" algn="l">
              <a:spcBef>
                <a:spcPts val="360"/>
              </a:spcBef>
              <a:spcAft>
                <a:spcPts val="0"/>
              </a:spcAft>
              <a:buClr>
                <a:schemeClr val="dk2"/>
              </a:buClr>
              <a:buSzPts val="1800"/>
              <a:buFont typeface="Noto Sans Symbols"/>
              <a:buChar char="⮚"/>
            </a:pPr>
            <a:r>
              <a:rPr b="1" lang="en-US" sz="1800"/>
              <a:t>Bitwise Operator,</a:t>
            </a:r>
            <a:endParaRPr/>
          </a:p>
          <a:p>
            <a:pPr indent="-285750" lvl="0" marL="285750" rtl="0" algn="l">
              <a:spcBef>
                <a:spcPts val="360"/>
              </a:spcBef>
              <a:spcAft>
                <a:spcPts val="0"/>
              </a:spcAft>
              <a:buClr>
                <a:schemeClr val="dk2"/>
              </a:buClr>
              <a:buSzPts val="1800"/>
              <a:buFont typeface="Noto Sans Symbols"/>
              <a:buChar char="⮚"/>
            </a:pPr>
            <a:r>
              <a:rPr b="1" lang="en-US" sz="1800"/>
              <a:t>Logical Operator,</a:t>
            </a:r>
            <a:endParaRPr/>
          </a:p>
          <a:p>
            <a:pPr indent="-285750" lvl="0" marL="285750" rtl="0" algn="l">
              <a:spcBef>
                <a:spcPts val="360"/>
              </a:spcBef>
              <a:spcAft>
                <a:spcPts val="0"/>
              </a:spcAft>
              <a:buClr>
                <a:schemeClr val="dk2"/>
              </a:buClr>
              <a:buSzPts val="1800"/>
              <a:buFont typeface="Noto Sans Symbols"/>
              <a:buChar char="⮚"/>
            </a:pPr>
            <a:r>
              <a:rPr b="1" lang="en-US" sz="1800"/>
              <a:t>Ternary Operator and</a:t>
            </a:r>
            <a:endParaRPr/>
          </a:p>
          <a:p>
            <a:pPr indent="-285750" lvl="0" marL="285750" rtl="0" algn="l">
              <a:spcBef>
                <a:spcPts val="360"/>
              </a:spcBef>
              <a:spcAft>
                <a:spcPts val="0"/>
              </a:spcAft>
              <a:buClr>
                <a:schemeClr val="dk2"/>
              </a:buClr>
              <a:buSzPts val="1800"/>
              <a:buFont typeface="Noto Sans Symbols"/>
              <a:buChar char="⮚"/>
            </a:pPr>
            <a:r>
              <a:rPr b="1" lang="en-US" sz="1800"/>
              <a:t>Assignment Operator.</a:t>
            </a:r>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855" name="Google Shape;855;p6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56" name="Google Shape;856;p6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57" name="Google Shape;857;p6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58" name="Google Shape;858;p68"/>
          <p:cNvPicPr preferRelativeResize="0"/>
          <p:nvPr/>
        </p:nvPicPr>
        <p:blipFill rotWithShape="1">
          <a:blip r:embed="rId4">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2400"/>
              <a:buNone/>
            </a:pPr>
            <a:r>
              <a:rPr b="1" lang="en-US">
                <a:solidFill>
                  <a:srgbClr val="FF0000"/>
                </a:solidFill>
              </a:rPr>
              <a:t>Java Operator Precedence</a:t>
            </a:r>
            <a:endParaRPr/>
          </a:p>
          <a:p>
            <a:pPr indent="0" lvl="0" marL="0" rtl="0" algn="ctr">
              <a:spcBef>
                <a:spcPts val="48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864" name="Google Shape;864;p6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65" name="Google Shape;865;p6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66" name="Google Shape;866;p6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67" name="Google Shape;867;p69"/>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pic>
        <p:nvPicPr>
          <p:cNvPr id="868" name="Google Shape;868;p69"/>
          <p:cNvPicPr preferRelativeResize="0"/>
          <p:nvPr/>
        </p:nvPicPr>
        <p:blipFill rotWithShape="1">
          <a:blip r:embed="rId4">
            <a:alphaModFix/>
          </a:blip>
          <a:srcRect b="0" l="0" r="0" t="0"/>
          <a:stretch/>
        </p:blipFill>
        <p:spPr>
          <a:xfrm>
            <a:off x="539552" y="1052736"/>
            <a:ext cx="7626558" cy="4752528"/>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US">
                <a:solidFill>
                  <a:srgbClr val="FF0000"/>
                </a:solidFill>
              </a:rPr>
              <a:t>Types of Java Applications</a:t>
            </a:r>
            <a:endParaRPr/>
          </a:p>
          <a:p>
            <a:pPr indent="0" lvl="0" marL="0" rtl="0" algn="just">
              <a:spcBef>
                <a:spcPts val="480"/>
              </a:spcBef>
              <a:spcAft>
                <a:spcPts val="0"/>
              </a:spcAft>
              <a:buClr>
                <a:srgbClr val="7030A0"/>
              </a:buClr>
              <a:buSzPts val="2400"/>
              <a:buNone/>
            </a:pPr>
            <a:r>
              <a:rPr b="1" lang="en-US">
                <a:solidFill>
                  <a:srgbClr val="7030A0"/>
                </a:solidFill>
              </a:rPr>
              <a:t>3) Enterprise Application</a:t>
            </a:r>
            <a:endParaRPr/>
          </a:p>
          <a:p>
            <a:pPr indent="0" lvl="0" marL="0" rtl="0" algn="just">
              <a:spcBef>
                <a:spcPts val="480"/>
              </a:spcBef>
              <a:spcAft>
                <a:spcPts val="0"/>
              </a:spcAft>
              <a:buClr>
                <a:schemeClr val="dk2"/>
              </a:buClr>
              <a:buSzPts val="2400"/>
              <a:buNone/>
            </a:pPr>
            <a:r>
              <a:rPr lang="en-US"/>
              <a:t>An application that is distributed in nature, such as banking applications, etc. is called an enterprise application. It has advantages like high-level security, load balancing, and clustering. In Java, </a:t>
            </a:r>
            <a:r>
              <a:rPr lang="en-US" u="sng">
                <a:solidFill>
                  <a:schemeClr val="hlink"/>
                </a:solidFill>
                <a:hlinkClick r:id="rId3"/>
              </a:rPr>
              <a:t>EJB</a:t>
            </a:r>
            <a:r>
              <a:rPr lang="en-US"/>
              <a:t> is used for creating enterprise applications.</a:t>
            </a:r>
            <a:endParaRPr/>
          </a:p>
          <a:p>
            <a:pPr indent="0" lvl="0" marL="0" rtl="0" algn="just">
              <a:spcBef>
                <a:spcPts val="480"/>
              </a:spcBef>
              <a:spcAft>
                <a:spcPts val="0"/>
              </a:spcAft>
              <a:buClr>
                <a:srgbClr val="7030A0"/>
              </a:buClr>
              <a:buSzPts val="2400"/>
              <a:buNone/>
            </a:pPr>
            <a:r>
              <a:rPr b="1" lang="en-US">
                <a:solidFill>
                  <a:srgbClr val="7030A0"/>
                </a:solidFill>
              </a:rPr>
              <a:t>4) Mobile Application</a:t>
            </a:r>
            <a:endParaRPr/>
          </a:p>
          <a:p>
            <a:pPr indent="0" lvl="0" marL="0" rtl="0" algn="just">
              <a:spcBef>
                <a:spcPts val="480"/>
              </a:spcBef>
              <a:spcAft>
                <a:spcPts val="0"/>
              </a:spcAft>
              <a:buClr>
                <a:schemeClr val="dk2"/>
              </a:buClr>
              <a:buSzPts val="2400"/>
              <a:buNone/>
            </a:pPr>
            <a:r>
              <a:rPr lang="en-US"/>
              <a:t>An application which is created for mobile devices is called a mobile application. Currently, Android and Java ME are used for creating mobile applications.</a:t>
            </a:r>
            <a:endParaRPr/>
          </a:p>
          <a:p>
            <a:pPr indent="-190500" lvl="0" marL="342900" rtl="0" algn="l">
              <a:spcBef>
                <a:spcPts val="480"/>
              </a:spcBef>
              <a:spcAft>
                <a:spcPts val="0"/>
              </a:spcAft>
              <a:buClr>
                <a:schemeClr val="dk2"/>
              </a:buClr>
              <a:buSzPts val="2400"/>
              <a:buFont typeface="Noto Sans Symbols"/>
              <a:buNone/>
            </a:pPr>
            <a:r>
              <a:t/>
            </a:r>
            <a:endParaRPr/>
          </a:p>
        </p:txBody>
      </p:sp>
      <p:cxnSp>
        <p:nvCxnSpPr>
          <p:cNvPr id="262" name="Google Shape;262;p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63" name="Google Shape;263;p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64" name="Google Shape;264;p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65" name="Google Shape;265;p7"/>
          <p:cNvPicPr preferRelativeResize="0"/>
          <p:nvPr/>
        </p:nvPicPr>
        <p:blipFill rotWithShape="1">
          <a:blip r:embed="rId4">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2400"/>
              <a:buNone/>
            </a:pPr>
            <a:r>
              <a:rPr b="1" lang="en-US">
                <a:solidFill>
                  <a:srgbClr val="FF0000"/>
                </a:solidFill>
              </a:rPr>
              <a:t>Java Operator Precedence</a:t>
            </a:r>
            <a:endParaRPr/>
          </a:p>
          <a:p>
            <a:pPr indent="0" lvl="0" marL="0" rtl="0" algn="ctr">
              <a:spcBef>
                <a:spcPts val="48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874" name="Google Shape;874;p7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75" name="Google Shape;875;p7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76" name="Google Shape;876;p7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77" name="Google Shape;877;p70"/>
          <p:cNvPicPr preferRelativeResize="0"/>
          <p:nvPr/>
        </p:nvPicPr>
        <p:blipFill rotWithShape="1">
          <a:blip r:embed="rId3">
            <a:alphaModFix/>
          </a:blip>
          <a:srcRect b="0" l="0" r="0" t="0"/>
          <a:stretch/>
        </p:blipFill>
        <p:spPr>
          <a:xfrm>
            <a:off x="503548" y="6243414"/>
            <a:ext cx="1512168" cy="438150"/>
          </a:xfrm>
          <a:prstGeom prst="rect">
            <a:avLst/>
          </a:prstGeom>
          <a:noFill/>
          <a:ln>
            <a:noFill/>
          </a:ln>
        </p:spPr>
      </p:pic>
      <p:graphicFrame>
        <p:nvGraphicFramePr>
          <p:cNvPr id="878" name="Google Shape;878;p70"/>
          <p:cNvGraphicFramePr/>
          <p:nvPr/>
        </p:nvGraphicFramePr>
        <p:xfrm>
          <a:off x="1259632" y="1052736"/>
          <a:ext cx="3000000" cy="3000000"/>
        </p:xfrm>
        <a:graphic>
          <a:graphicData uri="http://schemas.openxmlformats.org/drawingml/2006/table">
            <a:tbl>
              <a:tblPr>
                <a:noFill/>
                <a:tableStyleId>{B7801C8A-B59F-49FB-B19B-03F325A65BD0}</a:tableStyleId>
              </a:tblPr>
              <a:tblGrid>
                <a:gridCol w="1440150"/>
                <a:gridCol w="2088225"/>
                <a:gridCol w="3384375"/>
              </a:tblGrid>
              <a:tr h="323975">
                <a:tc>
                  <a:txBody>
                    <a:bodyPr/>
                    <a:lstStyle/>
                    <a:p>
                      <a:pPr indent="0" lvl="0" marL="0" marR="0" rtl="0" algn="l">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Operator Type</a:t>
                      </a:r>
                      <a:endParaRPr/>
                    </a:p>
                  </a:txBody>
                  <a:tcPr marT="73625" marB="73625" marR="73625" marL="73625">
                    <a:lnL cap="flat" cmpd="sng" w="9525">
                      <a:solidFill>
                        <a:srgbClr val="B08540"/>
                      </a:solidFill>
                      <a:prstDash val="solid"/>
                      <a:round/>
                      <a:headEnd len="sm" w="sm" type="none"/>
                      <a:tailEnd len="sm" w="sm" type="none"/>
                    </a:lnL>
                    <a:lnR cap="flat" cmpd="sng" w="9525">
                      <a:solidFill>
                        <a:srgbClr val="B08540"/>
                      </a:solidFill>
                      <a:prstDash val="solid"/>
                      <a:round/>
                      <a:headEnd len="sm" w="sm" type="none"/>
                      <a:tailEnd len="sm" w="sm" type="none"/>
                    </a:lnR>
                    <a:lnT cap="flat" cmpd="sng" w="9525">
                      <a:solidFill>
                        <a:srgbClr val="B0854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Category</a:t>
                      </a:r>
                      <a:endParaRPr/>
                    </a:p>
                  </a:txBody>
                  <a:tcPr marT="73625" marB="73625" marR="73625" marL="73625">
                    <a:lnL cap="flat" cmpd="sng" w="9525">
                      <a:solidFill>
                        <a:srgbClr val="B08540"/>
                      </a:solidFill>
                      <a:prstDash val="solid"/>
                      <a:round/>
                      <a:headEnd len="sm" w="sm" type="none"/>
                      <a:tailEnd len="sm" w="sm" type="none"/>
                    </a:lnL>
                    <a:lnR cap="flat" cmpd="sng" w="9525">
                      <a:solidFill>
                        <a:srgbClr val="B08540"/>
                      </a:solidFill>
                      <a:prstDash val="solid"/>
                      <a:round/>
                      <a:headEnd len="sm" w="sm" type="none"/>
                      <a:tailEnd len="sm" w="sm" type="none"/>
                    </a:lnR>
                    <a:lnT cap="flat" cmpd="sng" w="9525">
                      <a:solidFill>
                        <a:srgbClr val="B0854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US" sz="1200" u="none" cap="none" strike="noStrike">
                          <a:solidFill>
                            <a:srgbClr val="000000"/>
                          </a:solidFill>
                          <a:latin typeface="times new roman"/>
                          <a:ea typeface="times new roman"/>
                          <a:cs typeface="times new roman"/>
                          <a:sym typeface="times new roman"/>
                        </a:rPr>
                        <a:t>Precedence</a:t>
                      </a:r>
                      <a:endParaRPr/>
                    </a:p>
                  </a:txBody>
                  <a:tcPr marT="73625" marB="73625" marR="73625" marL="73625">
                    <a:lnL cap="flat" cmpd="sng" w="9525">
                      <a:solidFill>
                        <a:srgbClr val="B08540"/>
                      </a:solidFill>
                      <a:prstDash val="solid"/>
                      <a:round/>
                      <a:headEnd len="sm" w="sm" type="none"/>
                      <a:tailEnd len="sm" w="sm" type="none"/>
                    </a:lnL>
                    <a:lnR cap="flat" cmpd="sng" w="9525">
                      <a:solidFill>
                        <a:srgbClr val="B08540"/>
                      </a:solidFill>
                      <a:prstDash val="solid"/>
                      <a:round/>
                      <a:headEnd len="sm" w="sm" type="none"/>
                      <a:tailEnd len="sm" w="sm" type="none"/>
                    </a:lnR>
                    <a:lnT cap="flat" cmpd="sng" w="9525">
                      <a:solidFill>
                        <a:srgbClr val="B0854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274900">
                <a:tc rowSpan="2">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Unary</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postfix</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 </a:t>
                      </a: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51625">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prefix</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t>
                      </a: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 --</a:t>
                      </a: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 +</a:t>
                      </a: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 -</a:t>
                      </a:r>
                      <a:r>
                        <a:rPr b="1" i="1" lang="en-US" sz="1400" u="none" cap="none" strike="noStrike">
                          <a:solidFill>
                            <a:srgbClr val="333333"/>
                          </a:solidFill>
                          <a:latin typeface="Inter"/>
                          <a:ea typeface="Inter"/>
                          <a:cs typeface="Inter"/>
                          <a:sym typeface="Inter"/>
                        </a:rPr>
                        <a:t>expr</a:t>
                      </a:r>
                      <a:r>
                        <a:rPr b="1" lang="en-US" sz="1400" u="none" cap="none" strike="noStrike">
                          <a:solidFill>
                            <a:srgbClr val="333333"/>
                          </a:solidFill>
                          <a:latin typeface="Inter"/>
                          <a:ea typeface="Inter"/>
                          <a:cs typeface="Inter"/>
                          <a:sym typeface="Inter"/>
                        </a:rPr>
                        <a:t> ~ !</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rowSpan="2">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Arithmetic</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multiplicative</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 / %</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4900">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additive</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 -</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Shift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shift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&lt;&lt; &gt;&gt; &gt;&gt;&gt;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4900">
                <a:tc rowSpan="2">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Relational</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comparison</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&lt; &gt; &lt;= &gt;= instanceof</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equality</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 !=</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4900">
                <a:tc rowSpan="3">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Bitwise</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bitwise AND</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&amp;</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bitwise exclusive OR</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4900">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bitwise inclusive OR</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rowSpan="2">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Logical</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logical AND</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&amp;&amp;</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4900">
                <a:tc vMerge="1"/>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logical OR</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4900">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Ternary</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ternary</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 :</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51625">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Assignment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assignment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b="1" lang="en-US" sz="1400" u="none" cap="none" strike="noStrike">
                          <a:solidFill>
                            <a:srgbClr val="333333"/>
                          </a:solidFill>
                          <a:latin typeface="Inter"/>
                          <a:ea typeface="Inter"/>
                          <a:cs typeface="Inter"/>
                          <a:sym typeface="Inter"/>
                        </a:rPr>
                        <a:t>= += -= *= /= %= &amp;= ^= |= &lt;&lt;= &gt;&gt;= &gt;&gt;&gt;=</a:t>
                      </a:r>
                      <a:endParaRPr/>
                    </a:p>
                  </a:txBody>
                  <a:tcPr marT="49100" marB="49100" marR="49100" marL="49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transition>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884" name="Google Shape;884;p7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85" name="Google Shape;885;p7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86" name="Google Shape;886;p7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87" name="Google Shape;887;p71"/>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888" name="Google Shape;888;p71"/>
          <p:cNvSpPr/>
          <p:nvPr/>
        </p:nvSpPr>
        <p:spPr>
          <a:xfrm>
            <a:off x="559700" y="764704"/>
            <a:ext cx="6604587"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Java Unary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Java unary operators require only one operand. Unary operators are used to perform various operations i.e.: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incrementing/decrementing a value by one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negating an expression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inverting the value of a boolean</a:t>
            </a:r>
            <a:endParaRPr/>
          </a:p>
        </p:txBody>
      </p:sp>
      <p:pic>
        <p:nvPicPr>
          <p:cNvPr id="889" name="Google Shape;889;p71"/>
          <p:cNvPicPr preferRelativeResize="0"/>
          <p:nvPr/>
        </p:nvPicPr>
        <p:blipFill rotWithShape="1">
          <a:blip r:embed="rId4">
            <a:alphaModFix/>
          </a:blip>
          <a:srcRect b="0" l="0" r="0" t="0"/>
          <a:stretch/>
        </p:blipFill>
        <p:spPr>
          <a:xfrm>
            <a:off x="4283968" y="3212976"/>
            <a:ext cx="3615680" cy="2390775"/>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895" name="Google Shape;895;p7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96" name="Google Shape;896;p7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97" name="Google Shape;897;p7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98" name="Google Shape;898;p72"/>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pic>
        <p:nvPicPr>
          <p:cNvPr id="899" name="Google Shape;899;p72"/>
          <p:cNvPicPr preferRelativeResize="0"/>
          <p:nvPr/>
        </p:nvPicPr>
        <p:blipFill rotWithShape="1">
          <a:blip r:embed="rId4">
            <a:alphaModFix/>
          </a:blip>
          <a:srcRect b="0" l="0" r="0" t="0"/>
          <a:stretch/>
        </p:blipFill>
        <p:spPr>
          <a:xfrm>
            <a:off x="565200" y="548680"/>
            <a:ext cx="4078808" cy="2352675"/>
          </a:xfrm>
          <a:prstGeom prst="rect">
            <a:avLst/>
          </a:prstGeom>
          <a:noFill/>
          <a:ln>
            <a:noFill/>
          </a:ln>
        </p:spPr>
      </p:pic>
      <p:pic>
        <p:nvPicPr>
          <p:cNvPr id="900" name="Google Shape;900;p72"/>
          <p:cNvPicPr preferRelativeResize="0"/>
          <p:nvPr/>
        </p:nvPicPr>
        <p:blipFill rotWithShape="1">
          <a:blip r:embed="rId5">
            <a:alphaModFix/>
          </a:blip>
          <a:srcRect b="0" l="0" r="0" t="0"/>
          <a:stretch/>
        </p:blipFill>
        <p:spPr>
          <a:xfrm>
            <a:off x="2699792" y="2901355"/>
            <a:ext cx="5572125" cy="3228975"/>
          </a:xfrm>
          <a:prstGeom prst="rect">
            <a:avLst/>
          </a:prstGeom>
          <a:noFill/>
          <a:ln>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06" name="Google Shape;906;p7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07" name="Google Shape;907;p7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08" name="Google Shape;908;p7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09" name="Google Shape;909;p73"/>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10" name="Google Shape;910;p73"/>
          <p:cNvSpPr/>
          <p:nvPr/>
        </p:nvSpPr>
        <p:spPr>
          <a:xfrm>
            <a:off x="539552" y="620688"/>
            <a:ext cx="748883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Arithmetic Operators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Java arithmetic operators are used to perform addition, subtraction, multiplication, and division. They act as basic mathematical operations.</a:t>
            </a:r>
            <a:endParaRPr/>
          </a:p>
        </p:txBody>
      </p:sp>
      <p:pic>
        <p:nvPicPr>
          <p:cNvPr id="911" name="Google Shape;911;p73"/>
          <p:cNvPicPr preferRelativeResize="0"/>
          <p:nvPr/>
        </p:nvPicPr>
        <p:blipFill rotWithShape="1">
          <a:blip r:embed="rId4">
            <a:alphaModFix/>
          </a:blip>
          <a:srcRect b="0" l="0" r="0" t="0"/>
          <a:stretch/>
        </p:blipFill>
        <p:spPr>
          <a:xfrm>
            <a:off x="645091" y="1963524"/>
            <a:ext cx="4425466" cy="3553707"/>
          </a:xfrm>
          <a:prstGeom prst="rect">
            <a:avLst/>
          </a:prstGeom>
          <a:noFill/>
          <a:ln>
            <a:noFill/>
          </a:ln>
        </p:spPr>
      </p:pic>
      <p:pic>
        <p:nvPicPr>
          <p:cNvPr id="912" name="Google Shape;912;p73"/>
          <p:cNvPicPr preferRelativeResize="0"/>
          <p:nvPr/>
        </p:nvPicPr>
        <p:blipFill rotWithShape="1">
          <a:blip r:embed="rId5">
            <a:alphaModFix/>
          </a:blip>
          <a:srcRect b="0" l="0" r="0" t="0"/>
          <a:stretch/>
        </p:blipFill>
        <p:spPr>
          <a:xfrm>
            <a:off x="5074501" y="3894135"/>
            <a:ext cx="3267075" cy="1656182"/>
          </a:xfrm>
          <a:prstGeom prst="rect">
            <a:avLst/>
          </a:prstGeom>
          <a:noFill/>
          <a:ln>
            <a:noFill/>
          </a:ln>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18" name="Google Shape;918;p7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19" name="Google Shape;919;p7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20" name="Google Shape;920;p7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21" name="Google Shape;921;p74"/>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22" name="Google Shape;922;p74"/>
          <p:cNvSpPr/>
          <p:nvPr/>
        </p:nvSpPr>
        <p:spPr>
          <a:xfrm>
            <a:off x="539552" y="620688"/>
            <a:ext cx="7488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Arithmetic Operators</a:t>
            </a:r>
            <a:endParaRPr b="1" sz="1800">
              <a:solidFill>
                <a:srgbClr val="FF0000"/>
              </a:solidFill>
              <a:latin typeface="Calibri"/>
              <a:ea typeface="Calibri"/>
              <a:cs typeface="Calibri"/>
              <a:sym typeface="Calibri"/>
            </a:endParaRPr>
          </a:p>
        </p:txBody>
      </p:sp>
      <p:pic>
        <p:nvPicPr>
          <p:cNvPr id="923" name="Google Shape;923;p74"/>
          <p:cNvPicPr preferRelativeResize="0"/>
          <p:nvPr/>
        </p:nvPicPr>
        <p:blipFill rotWithShape="1">
          <a:blip r:embed="rId4">
            <a:alphaModFix/>
          </a:blip>
          <a:srcRect b="0" l="0" r="0" t="0"/>
          <a:stretch/>
        </p:blipFill>
        <p:spPr>
          <a:xfrm>
            <a:off x="539552" y="1021770"/>
            <a:ext cx="7776864" cy="4783494"/>
          </a:xfrm>
          <a:prstGeom prst="rect">
            <a:avLst/>
          </a:prstGeom>
          <a:noFill/>
          <a:ln>
            <a:no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29" name="Google Shape;929;p7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30" name="Google Shape;930;p7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31" name="Google Shape;931;p7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32" name="Google Shape;932;p75"/>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33" name="Google Shape;933;p75"/>
          <p:cNvSpPr/>
          <p:nvPr/>
        </p:nvSpPr>
        <p:spPr>
          <a:xfrm>
            <a:off x="539552" y="692696"/>
            <a:ext cx="73448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Left Shift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Java left shift operator &lt;&lt; is used to shift all of the bits in a value to the left side of a specified number of times.</a:t>
            </a:r>
            <a:endParaRPr/>
          </a:p>
        </p:txBody>
      </p:sp>
      <p:pic>
        <p:nvPicPr>
          <p:cNvPr id="934" name="Google Shape;934;p75"/>
          <p:cNvPicPr preferRelativeResize="0"/>
          <p:nvPr/>
        </p:nvPicPr>
        <p:blipFill rotWithShape="1">
          <a:blip r:embed="rId4">
            <a:alphaModFix/>
          </a:blip>
          <a:srcRect b="0" l="0" r="0" t="0"/>
          <a:stretch/>
        </p:blipFill>
        <p:spPr>
          <a:xfrm>
            <a:off x="563885" y="1916832"/>
            <a:ext cx="5088235" cy="3240360"/>
          </a:xfrm>
          <a:prstGeom prst="rect">
            <a:avLst/>
          </a:prstGeom>
          <a:noFill/>
          <a:ln>
            <a:no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40" name="Google Shape;940;p7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41" name="Google Shape;941;p7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42" name="Google Shape;942;p7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43" name="Google Shape;943;p76"/>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44" name="Google Shape;944;p76"/>
          <p:cNvSpPr/>
          <p:nvPr/>
        </p:nvSpPr>
        <p:spPr>
          <a:xfrm>
            <a:off x="539552" y="764704"/>
            <a:ext cx="76328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Right Shift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Java right shift operator &gt;&gt; is used to move the value of the left operand to right by the number of bits specified by the right operand.</a:t>
            </a:r>
            <a:endParaRPr/>
          </a:p>
        </p:txBody>
      </p:sp>
      <p:pic>
        <p:nvPicPr>
          <p:cNvPr id="945" name="Google Shape;945;p76"/>
          <p:cNvPicPr preferRelativeResize="0"/>
          <p:nvPr/>
        </p:nvPicPr>
        <p:blipFill rotWithShape="1">
          <a:blip r:embed="rId4">
            <a:alphaModFix/>
          </a:blip>
          <a:srcRect b="0" l="0" r="0" t="0"/>
          <a:stretch/>
        </p:blipFill>
        <p:spPr>
          <a:xfrm>
            <a:off x="755576" y="2132856"/>
            <a:ext cx="5976664" cy="3240360"/>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51" name="Google Shape;951;p7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52" name="Google Shape;952;p7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53" name="Google Shape;953;p7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54" name="Google Shape;954;p77"/>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pic>
        <p:nvPicPr>
          <p:cNvPr id="955" name="Google Shape;955;p77"/>
          <p:cNvPicPr preferRelativeResize="0"/>
          <p:nvPr/>
        </p:nvPicPr>
        <p:blipFill rotWithShape="1">
          <a:blip r:embed="rId4">
            <a:alphaModFix/>
          </a:blip>
          <a:srcRect b="0" l="0" r="0" t="0"/>
          <a:stretch/>
        </p:blipFill>
        <p:spPr>
          <a:xfrm>
            <a:off x="539552" y="1052736"/>
            <a:ext cx="5904656" cy="4104456"/>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61" name="Google Shape;961;p7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62" name="Google Shape;962;p7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63" name="Google Shape;963;p7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64" name="Google Shape;964;p78"/>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65" name="Google Shape;965;p78"/>
          <p:cNvSpPr/>
          <p:nvPr/>
        </p:nvSpPr>
        <p:spPr>
          <a:xfrm>
            <a:off x="542572" y="620688"/>
            <a:ext cx="741380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AND Operator Example: Logical &amp;&amp; and Bitwise &amp;</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logical &amp;&amp; operator doesn't check the second condition if the first condition is false. It checks the second condition only if the first one is true.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bitwise &amp; operator always checks both conditions whether first condition is true or false.</a:t>
            </a:r>
            <a:endParaRPr/>
          </a:p>
        </p:txBody>
      </p:sp>
      <p:pic>
        <p:nvPicPr>
          <p:cNvPr id="966" name="Google Shape;966;p78"/>
          <p:cNvPicPr preferRelativeResize="0"/>
          <p:nvPr/>
        </p:nvPicPr>
        <p:blipFill rotWithShape="1">
          <a:blip r:embed="rId4">
            <a:alphaModFix/>
          </a:blip>
          <a:srcRect b="0" l="0" r="0" t="0"/>
          <a:stretch/>
        </p:blipFill>
        <p:spPr>
          <a:xfrm>
            <a:off x="638175" y="2266950"/>
            <a:ext cx="5662017" cy="3322290"/>
          </a:xfrm>
          <a:prstGeom prst="rect">
            <a:avLst/>
          </a:prstGeom>
          <a:noFill/>
          <a:ln>
            <a:no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72" name="Google Shape;972;p7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73" name="Google Shape;973;p7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74" name="Google Shape;974;p7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75" name="Google Shape;975;p79"/>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pic>
        <p:nvPicPr>
          <p:cNvPr id="976" name="Google Shape;976;p79"/>
          <p:cNvPicPr preferRelativeResize="0"/>
          <p:nvPr/>
        </p:nvPicPr>
        <p:blipFill rotWithShape="1">
          <a:blip r:embed="rId4">
            <a:alphaModFix/>
          </a:blip>
          <a:srcRect b="0" l="0" r="0" t="0"/>
          <a:stretch/>
        </p:blipFill>
        <p:spPr>
          <a:xfrm>
            <a:off x="539552" y="908720"/>
            <a:ext cx="6624736" cy="4608512"/>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2"/>
              </a:buClr>
              <a:buSzPts val="2400"/>
              <a:buFont typeface="Noto Sans Symbols"/>
              <a:buNone/>
            </a:pPr>
            <a:r>
              <a:t/>
            </a:r>
            <a:endParaRPr/>
          </a:p>
        </p:txBody>
      </p:sp>
      <p:cxnSp>
        <p:nvCxnSpPr>
          <p:cNvPr id="271" name="Google Shape;271;p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72" name="Google Shape;272;p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73" name="Google Shape;273;p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74" name="Google Shape;274;p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275" name="Google Shape;275;p8"/>
          <p:cNvPicPr preferRelativeResize="0"/>
          <p:nvPr/>
        </p:nvPicPr>
        <p:blipFill rotWithShape="1">
          <a:blip r:embed="rId4">
            <a:alphaModFix/>
          </a:blip>
          <a:srcRect b="0" l="0" r="0" t="0"/>
          <a:stretch/>
        </p:blipFill>
        <p:spPr>
          <a:xfrm>
            <a:off x="539552" y="620688"/>
            <a:ext cx="4608512" cy="3221809"/>
          </a:xfrm>
          <a:prstGeom prst="rect">
            <a:avLst/>
          </a:prstGeom>
          <a:noFill/>
          <a:ln>
            <a:noFill/>
          </a:ln>
        </p:spPr>
      </p:pic>
      <p:sp>
        <p:nvSpPr>
          <p:cNvPr id="276" name="Google Shape;276;p8"/>
          <p:cNvSpPr/>
          <p:nvPr/>
        </p:nvSpPr>
        <p:spPr>
          <a:xfrm>
            <a:off x="4481534" y="3995678"/>
            <a:ext cx="3312368" cy="2862322"/>
          </a:xfrm>
          <a:prstGeom prst="rect">
            <a:avLst/>
          </a:prstGeom>
          <a:noFill/>
          <a:ln>
            <a:noFill/>
          </a:ln>
        </p:spPr>
        <p:txBody>
          <a:bodyPr anchorCtr="0" anchor="t" bIns="45700" lIns="91425" spcFirstLastPara="1" rIns="91425" wrap="square" tIns="45700">
            <a:spAutoFit/>
          </a:bodyPr>
          <a:lstStyle/>
          <a:p>
            <a:pPr indent="-285750" lvl="0" marL="438150" marR="0" rtl="0" algn="l">
              <a:spcBef>
                <a:spcPts val="0"/>
              </a:spcBef>
              <a:spcAft>
                <a:spcPts val="0"/>
              </a:spcAft>
              <a:buClr>
                <a:schemeClr val="dk1"/>
              </a:buClr>
              <a:buSzPts val="1600"/>
              <a:buFont typeface="Arial"/>
              <a:buChar char="•"/>
            </a:pPr>
            <a:r>
              <a:rPr b="1" i="0" lang="en-US" sz="1600" u="none" cap="none" strike="noStrike">
                <a:solidFill>
                  <a:schemeClr val="dk1"/>
                </a:solidFill>
                <a:latin typeface="Aharoni"/>
                <a:ea typeface="Aharoni"/>
                <a:cs typeface="Aharoni"/>
                <a:sym typeface="Aharoni"/>
              </a:rPr>
              <a:t>Google &amp; Android OS</a:t>
            </a:r>
            <a:endParaRPr/>
          </a:p>
          <a:p>
            <a:pPr indent="-184150" lvl="0" marL="438150" marR="0" rtl="0" algn="l">
              <a:spcBef>
                <a:spcPts val="0"/>
              </a:spcBef>
              <a:spcAft>
                <a:spcPts val="0"/>
              </a:spcAft>
              <a:buClr>
                <a:schemeClr val="dk1"/>
              </a:buClr>
              <a:buSzPts val="1600"/>
              <a:buFont typeface="Arial"/>
              <a:buNone/>
            </a:pPr>
            <a:r>
              <a:t/>
            </a:r>
            <a:endParaRPr b="1" i="0" sz="1600" u="none" cap="none" strike="noStrike">
              <a:solidFill>
                <a:schemeClr val="dk1"/>
              </a:solidFill>
              <a:latin typeface="Aharoni"/>
              <a:ea typeface="Aharoni"/>
              <a:cs typeface="Aharoni"/>
              <a:sym typeface="Aharoni"/>
            </a:endParaRPr>
          </a:p>
          <a:p>
            <a:pPr indent="-285750" lvl="0" marL="438150" marR="0" rtl="0" algn="l">
              <a:spcBef>
                <a:spcPts val="0"/>
              </a:spcBef>
              <a:spcAft>
                <a:spcPts val="0"/>
              </a:spcAft>
              <a:buClr>
                <a:schemeClr val="dk1"/>
              </a:buClr>
              <a:buSzPts val="1600"/>
              <a:buFont typeface="Arial"/>
              <a:buChar char="•"/>
            </a:pPr>
            <a:r>
              <a:rPr b="1" i="0" lang="en-US" sz="1600" u="none" cap="none" strike="noStrike">
                <a:solidFill>
                  <a:schemeClr val="dk1"/>
                </a:solidFill>
                <a:latin typeface="Aharoni"/>
                <a:ea typeface="Aharoni"/>
                <a:cs typeface="Aharoni"/>
                <a:sym typeface="Aharoni"/>
              </a:rPr>
              <a:t>NETFLIX  ( JAVA &amp; Python)</a:t>
            </a:r>
            <a:endParaRPr/>
          </a:p>
          <a:p>
            <a:pPr indent="-184150" lvl="0" marL="438150" marR="0" rtl="0" algn="l">
              <a:spcBef>
                <a:spcPts val="0"/>
              </a:spcBef>
              <a:spcAft>
                <a:spcPts val="0"/>
              </a:spcAft>
              <a:buClr>
                <a:schemeClr val="dk1"/>
              </a:buClr>
              <a:buSzPts val="1600"/>
              <a:buFont typeface="Arial"/>
              <a:buNone/>
            </a:pPr>
            <a:r>
              <a:t/>
            </a:r>
            <a:endParaRPr b="1" i="0" sz="1600" u="none" cap="none" strike="noStrike">
              <a:solidFill>
                <a:srgbClr val="292929"/>
              </a:solidFill>
              <a:latin typeface="Aharoni"/>
              <a:ea typeface="Aharoni"/>
              <a:cs typeface="Aharoni"/>
              <a:sym typeface="Aharoni"/>
            </a:endParaRPr>
          </a:p>
          <a:p>
            <a:pPr indent="-285750" lvl="0" marL="438150" marR="0" rtl="0" algn="l">
              <a:spcBef>
                <a:spcPts val="0"/>
              </a:spcBef>
              <a:spcAft>
                <a:spcPts val="0"/>
              </a:spcAft>
              <a:buClr>
                <a:srgbClr val="292929"/>
              </a:buClr>
              <a:buSzPts val="1600"/>
              <a:buFont typeface="Arial"/>
              <a:buChar char="•"/>
            </a:pPr>
            <a:r>
              <a:rPr b="1" i="0" lang="en-US" sz="1600" u="none" cap="none" strike="noStrike">
                <a:solidFill>
                  <a:srgbClr val="292929"/>
                </a:solidFill>
                <a:latin typeface="Aharoni"/>
                <a:ea typeface="Aharoni"/>
                <a:cs typeface="Aharoni"/>
                <a:sym typeface="Aharoni"/>
              </a:rPr>
              <a:t>LinkedIn</a:t>
            </a:r>
            <a:endParaRPr/>
          </a:p>
          <a:p>
            <a:pPr indent="-184150" lvl="0" marL="438150" marR="0" rtl="0" algn="l">
              <a:spcBef>
                <a:spcPts val="0"/>
              </a:spcBef>
              <a:spcAft>
                <a:spcPts val="0"/>
              </a:spcAft>
              <a:buClr>
                <a:schemeClr val="dk1"/>
              </a:buClr>
              <a:buSzPts val="1600"/>
              <a:buFont typeface="Arial"/>
              <a:buNone/>
            </a:pPr>
            <a:r>
              <a:t/>
            </a:r>
            <a:endParaRPr b="1" i="0" sz="1600" u="none" cap="none" strike="noStrike">
              <a:solidFill>
                <a:srgbClr val="292929"/>
              </a:solidFill>
              <a:latin typeface="Aharoni"/>
              <a:ea typeface="Aharoni"/>
              <a:cs typeface="Aharoni"/>
              <a:sym typeface="Aharoni"/>
            </a:endParaRPr>
          </a:p>
          <a:p>
            <a:pPr indent="-285750" lvl="0" marL="438150" marR="0" rtl="0" algn="l">
              <a:spcBef>
                <a:spcPts val="0"/>
              </a:spcBef>
              <a:spcAft>
                <a:spcPts val="0"/>
              </a:spcAft>
              <a:buClr>
                <a:srgbClr val="292929"/>
              </a:buClr>
              <a:buSzPts val="1600"/>
              <a:buFont typeface="Arial"/>
              <a:buChar char="•"/>
            </a:pPr>
            <a:r>
              <a:rPr b="1" i="0" lang="en-US" sz="1600" u="none" cap="none" strike="noStrike">
                <a:solidFill>
                  <a:srgbClr val="292929"/>
                </a:solidFill>
                <a:latin typeface="Aharoni"/>
                <a:ea typeface="Aharoni"/>
                <a:cs typeface="Aharoni"/>
                <a:sym typeface="Aharoni"/>
              </a:rPr>
              <a:t>Uber</a:t>
            </a:r>
            <a:endParaRPr b="1" i="0" sz="1600" u="none" cap="none" strike="noStrike">
              <a:solidFill>
                <a:srgbClr val="292929"/>
              </a:solidFill>
              <a:latin typeface="Aharoni"/>
              <a:ea typeface="Aharoni"/>
              <a:cs typeface="Aharoni"/>
              <a:sym typeface="Aharoni"/>
            </a:endParaRPr>
          </a:p>
          <a:p>
            <a:pPr indent="-184150" lvl="0" marL="438150" marR="0" rtl="0" algn="l">
              <a:spcBef>
                <a:spcPts val="0"/>
              </a:spcBef>
              <a:spcAft>
                <a:spcPts val="0"/>
              </a:spcAft>
              <a:buClr>
                <a:schemeClr val="dk1"/>
              </a:buClr>
              <a:buSzPts val="1600"/>
              <a:buFont typeface="Arial"/>
              <a:buNone/>
            </a:pPr>
            <a:r>
              <a:t/>
            </a:r>
            <a:endParaRPr b="1" i="0" sz="1600" u="none" cap="none" strike="noStrike">
              <a:solidFill>
                <a:srgbClr val="292929"/>
              </a:solidFill>
              <a:latin typeface="Aharoni"/>
              <a:ea typeface="Aharoni"/>
              <a:cs typeface="Aharoni"/>
              <a:sym typeface="Aharoni"/>
            </a:endParaRPr>
          </a:p>
          <a:p>
            <a:pPr indent="-285750" lvl="0" marL="438150" marR="0" rtl="0" algn="l">
              <a:spcBef>
                <a:spcPts val="0"/>
              </a:spcBef>
              <a:spcAft>
                <a:spcPts val="0"/>
              </a:spcAft>
              <a:buClr>
                <a:srgbClr val="292929"/>
              </a:buClr>
              <a:buSzPts val="1600"/>
              <a:buFont typeface="Arial"/>
              <a:buChar char="•"/>
            </a:pPr>
            <a:r>
              <a:rPr b="1" i="0" lang="en-US" sz="1600" u="none" cap="none" strike="noStrike">
                <a:solidFill>
                  <a:srgbClr val="292929"/>
                </a:solidFill>
                <a:latin typeface="Aharoni"/>
                <a:ea typeface="Aharoni"/>
                <a:cs typeface="Aharoni"/>
                <a:sym typeface="Aharoni"/>
              </a:rPr>
              <a:t>Amazon</a:t>
            </a:r>
            <a:endParaRPr/>
          </a:p>
          <a:p>
            <a:pPr indent="0" lvl="0" marL="0" marR="0" rtl="0" algn="l">
              <a:spcBef>
                <a:spcPts val="0"/>
              </a:spcBef>
              <a:spcAft>
                <a:spcPts val="0"/>
              </a:spcAft>
              <a:buNone/>
            </a:pPr>
            <a:r>
              <a:t/>
            </a:r>
            <a:endParaRPr sz="1800">
              <a:solidFill>
                <a:schemeClr val="dk1"/>
              </a:solidFill>
              <a:latin typeface="Aharoni"/>
              <a:ea typeface="Aharoni"/>
              <a:cs typeface="Aharoni"/>
              <a:sym typeface="Aharoni"/>
            </a:endParaRPr>
          </a:p>
          <a:p>
            <a:pPr indent="0" lvl="0" marL="0" marR="0" rtl="0" algn="l">
              <a:spcBef>
                <a:spcPts val="0"/>
              </a:spcBef>
              <a:spcAft>
                <a:spcPts val="0"/>
              </a:spcAft>
              <a:buNone/>
            </a:pPr>
            <a:r>
              <a:t/>
            </a:r>
            <a:endParaRPr sz="1800">
              <a:solidFill>
                <a:schemeClr val="dk1"/>
              </a:solidFill>
              <a:latin typeface="Aharoni"/>
              <a:ea typeface="Aharoni"/>
              <a:cs typeface="Aharoni"/>
              <a:sym typeface="Aharoni"/>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82" name="Google Shape;982;p8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83" name="Google Shape;983;p8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84" name="Google Shape;984;p8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85" name="Google Shape;985;p80"/>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86" name="Google Shape;986;p80"/>
          <p:cNvSpPr/>
          <p:nvPr/>
        </p:nvSpPr>
        <p:spPr>
          <a:xfrm>
            <a:off x="539552" y="692696"/>
            <a:ext cx="756084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OR Operator Example: Logical || and Bitwise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logical || operator doesn't check the second condition if the first condition is true. It checks the second condition only if the first one is false.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bitwise | operator always checks both conditions whether first condition is true or false.</a:t>
            </a:r>
            <a:endParaRPr/>
          </a:p>
        </p:txBody>
      </p:sp>
      <p:pic>
        <p:nvPicPr>
          <p:cNvPr id="987" name="Google Shape;987;p80"/>
          <p:cNvPicPr preferRelativeResize="0"/>
          <p:nvPr/>
        </p:nvPicPr>
        <p:blipFill rotWithShape="1">
          <a:blip r:embed="rId4">
            <a:alphaModFix/>
          </a:blip>
          <a:srcRect b="0" l="0" r="0" t="0"/>
          <a:stretch/>
        </p:blipFill>
        <p:spPr>
          <a:xfrm>
            <a:off x="543496" y="2161392"/>
            <a:ext cx="5756696" cy="3829050"/>
          </a:xfrm>
          <a:prstGeom prst="rect">
            <a:avLst/>
          </a:prstGeom>
          <a:noFill/>
          <a:ln>
            <a:no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993" name="Google Shape;993;p8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94" name="Google Shape;994;p8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95" name="Google Shape;995;p8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96" name="Google Shape;996;p81"/>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997" name="Google Shape;997;p81"/>
          <p:cNvSpPr/>
          <p:nvPr/>
        </p:nvSpPr>
        <p:spPr>
          <a:xfrm>
            <a:off x="513070" y="692696"/>
            <a:ext cx="758732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Ternary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Java Ternary operator is used as one line replacement for if-then-else statement and used a lot in Java programming. It is the only conditional operator which takes three operands.</a:t>
            </a:r>
            <a:endParaRPr/>
          </a:p>
        </p:txBody>
      </p:sp>
      <p:pic>
        <p:nvPicPr>
          <p:cNvPr id="998" name="Google Shape;998;p81"/>
          <p:cNvPicPr preferRelativeResize="0"/>
          <p:nvPr/>
        </p:nvPicPr>
        <p:blipFill rotWithShape="1">
          <a:blip r:embed="rId4">
            <a:alphaModFix/>
          </a:blip>
          <a:srcRect b="0" l="0" r="0" t="0"/>
          <a:stretch/>
        </p:blipFill>
        <p:spPr>
          <a:xfrm>
            <a:off x="645360" y="2132856"/>
            <a:ext cx="5006759" cy="3384376"/>
          </a:xfrm>
          <a:prstGeom prst="rect">
            <a:avLst/>
          </a:prstGeom>
          <a:noFill/>
          <a:ln>
            <a:no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1004" name="Google Shape;1004;p8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05" name="Google Shape;1005;p8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06" name="Google Shape;1006;p8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07" name="Google Shape;1007;p82"/>
          <p:cNvPicPr preferRelativeResize="0"/>
          <p:nvPr/>
        </p:nvPicPr>
        <p:blipFill rotWithShape="1">
          <a:blip r:embed="rId3">
            <a:alphaModFix/>
          </a:blip>
          <a:srcRect b="0" l="0" r="0" t="0"/>
          <a:stretch/>
        </p:blipFill>
        <p:spPr>
          <a:xfrm>
            <a:off x="755576" y="6243414"/>
            <a:ext cx="1944216" cy="438150"/>
          </a:xfrm>
          <a:prstGeom prst="rect">
            <a:avLst/>
          </a:prstGeom>
          <a:noFill/>
          <a:ln>
            <a:noFill/>
          </a:ln>
        </p:spPr>
      </p:pic>
      <p:sp>
        <p:nvSpPr>
          <p:cNvPr id="1008" name="Google Shape;1008;p82"/>
          <p:cNvSpPr/>
          <p:nvPr/>
        </p:nvSpPr>
        <p:spPr>
          <a:xfrm>
            <a:off x="539552" y="764704"/>
            <a:ext cx="770485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Java Assignment Operator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Java assignment operator is one of the most common operators. It is used to assign the value on its right to the operand on its left.</a:t>
            </a:r>
            <a:endParaRPr/>
          </a:p>
        </p:txBody>
      </p:sp>
      <p:pic>
        <p:nvPicPr>
          <p:cNvPr id="1009" name="Google Shape;1009;p82"/>
          <p:cNvPicPr preferRelativeResize="0"/>
          <p:nvPr/>
        </p:nvPicPr>
        <p:blipFill rotWithShape="1">
          <a:blip r:embed="rId4">
            <a:alphaModFix/>
          </a:blip>
          <a:srcRect b="0" l="0" r="0" t="0"/>
          <a:stretch/>
        </p:blipFill>
        <p:spPr>
          <a:xfrm>
            <a:off x="542368" y="1844824"/>
            <a:ext cx="5613807" cy="3888432"/>
          </a:xfrm>
          <a:prstGeom prst="rect">
            <a:avLst/>
          </a:prstGeom>
          <a:noFill/>
          <a:ln>
            <a:no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2400"/>
              <a:buNone/>
            </a:pPr>
            <a:r>
              <a:t/>
            </a:r>
            <a:endParaRPr b="1">
              <a:solidFill>
                <a:srgbClr val="FF0000"/>
              </a:solidFill>
            </a:endParaRPr>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a:p>
            <a:pPr indent="-171450" lvl="0" marL="285750" rtl="0" algn="l">
              <a:spcBef>
                <a:spcPts val="360"/>
              </a:spcBef>
              <a:spcAft>
                <a:spcPts val="0"/>
              </a:spcAft>
              <a:buClr>
                <a:schemeClr val="dk2"/>
              </a:buClr>
              <a:buSzPts val="1800"/>
              <a:buFont typeface="Noto Sans Symbols"/>
              <a:buNone/>
            </a:pPr>
            <a:r>
              <a:t/>
            </a:r>
            <a:endParaRPr b="1" sz="1800"/>
          </a:p>
        </p:txBody>
      </p:sp>
      <p:cxnSp>
        <p:nvCxnSpPr>
          <p:cNvPr id="1015" name="Google Shape;1015;p8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16" name="Google Shape;1016;p8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17" name="Google Shape;1017;p8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18" name="Google Shape;1018;p83"/>
          <p:cNvPicPr preferRelativeResize="0"/>
          <p:nvPr/>
        </p:nvPicPr>
        <p:blipFill rotWithShape="1">
          <a:blip r:embed="rId3">
            <a:alphaModFix/>
          </a:blip>
          <a:srcRect b="0" l="0" r="0" t="0"/>
          <a:stretch/>
        </p:blipFill>
        <p:spPr>
          <a:xfrm>
            <a:off x="755576" y="5733256"/>
            <a:ext cx="2520280" cy="948308"/>
          </a:xfrm>
          <a:prstGeom prst="rect">
            <a:avLst/>
          </a:prstGeom>
          <a:noFill/>
          <a:ln>
            <a:noFill/>
          </a:ln>
        </p:spPr>
      </p:pic>
      <p:pic>
        <p:nvPicPr>
          <p:cNvPr id="1019" name="Google Shape;1019;p83"/>
          <p:cNvPicPr preferRelativeResize="0"/>
          <p:nvPr/>
        </p:nvPicPr>
        <p:blipFill rotWithShape="1">
          <a:blip r:embed="rId4">
            <a:alphaModFix/>
          </a:blip>
          <a:srcRect b="0" l="0" r="0" t="0"/>
          <a:stretch/>
        </p:blipFill>
        <p:spPr>
          <a:xfrm>
            <a:off x="584113" y="620689"/>
            <a:ext cx="6076119" cy="4841900"/>
          </a:xfrm>
          <a:prstGeom prst="rect">
            <a:avLst/>
          </a:prstGeom>
          <a:noFill/>
          <a:ln>
            <a:noFill/>
          </a:ln>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The Math Operators</a:t>
            </a:r>
            <a:endParaRPr/>
          </a:p>
          <a:p>
            <a:pPr indent="0" lvl="0" marL="0" rtl="0" algn="l">
              <a:spcBef>
                <a:spcPts val="480"/>
              </a:spcBef>
              <a:spcAft>
                <a:spcPts val="0"/>
              </a:spcAft>
              <a:buClr>
                <a:schemeClr val="dk2"/>
              </a:buClr>
              <a:buSzPts val="2400"/>
              <a:buNone/>
            </a:pPr>
            <a:r>
              <a:rPr lang="en-US"/>
              <a:t>Java provides a rich set of operators to use in manipulating variables. A value used on either side of an operator is called an </a:t>
            </a:r>
            <a:r>
              <a:rPr b="1" lang="en-US"/>
              <a:t>operand</a:t>
            </a:r>
            <a:r>
              <a:rPr lang="en-US"/>
              <a:t>.</a:t>
            </a:r>
            <a:br>
              <a:rPr lang="en-US"/>
            </a:br>
            <a:r>
              <a:rPr lang="en-US"/>
              <a:t>For example, in the expression below, the numbers 6 and 3 are operands of the plus operator:</a:t>
            </a:r>
            <a:endParaRPr b="1"/>
          </a:p>
        </p:txBody>
      </p:sp>
      <p:cxnSp>
        <p:nvCxnSpPr>
          <p:cNvPr id="1025" name="Google Shape;1025;p8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26" name="Google Shape;1026;p8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27" name="Google Shape;1027;p8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28" name="Google Shape;1028;p8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29" name="Google Shape;1029;p84"/>
          <p:cNvPicPr preferRelativeResize="0"/>
          <p:nvPr/>
        </p:nvPicPr>
        <p:blipFill rotWithShape="1">
          <a:blip r:embed="rId4">
            <a:alphaModFix/>
          </a:blip>
          <a:srcRect b="0" l="0" r="0" t="0"/>
          <a:stretch/>
        </p:blipFill>
        <p:spPr>
          <a:xfrm>
            <a:off x="606016" y="2924944"/>
            <a:ext cx="3749960" cy="2533650"/>
          </a:xfrm>
          <a:prstGeom prst="rect">
            <a:avLst/>
          </a:prstGeom>
          <a:noFill/>
          <a:ln>
            <a:noFill/>
          </a:ln>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Addition</a:t>
            </a:r>
            <a:endParaRPr/>
          </a:p>
          <a:p>
            <a:pPr indent="0" lvl="0" marL="0" rtl="0" algn="l">
              <a:spcBef>
                <a:spcPts val="480"/>
              </a:spcBef>
              <a:spcAft>
                <a:spcPts val="0"/>
              </a:spcAft>
              <a:buClr>
                <a:schemeClr val="dk2"/>
              </a:buClr>
              <a:buSzPts val="2400"/>
              <a:buNone/>
            </a:pPr>
            <a:r>
              <a:rPr lang="en-US"/>
              <a:t>The + operator adds together two values, such as two constants, a constant and a variable, or a variable and a variable. Here are a few examples of addition:</a:t>
            </a:r>
            <a:endParaRPr b="1"/>
          </a:p>
        </p:txBody>
      </p:sp>
      <p:cxnSp>
        <p:nvCxnSpPr>
          <p:cNvPr id="1035" name="Google Shape;1035;p8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36" name="Google Shape;1036;p8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37" name="Google Shape;1037;p8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38" name="Google Shape;1038;p8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39" name="Google Shape;1039;p85"/>
          <p:cNvPicPr preferRelativeResize="0"/>
          <p:nvPr/>
        </p:nvPicPr>
        <p:blipFill rotWithShape="1">
          <a:blip r:embed="rId4">
            <a:alphaModFix/>
          </a:blip>
          <a:srcRect b="0" l="0" r="0" t="0"/>
          <a:stretch/>
        </p:blipFill>
        <p:spPr>
          <a:xfrm>
            <a:off x="576128" y="2348880"/>
            <a:ext cx="2343150" cy="952500"/>
          </a:xfrm>
          <a:prstGeom prst="rect">
            <a:avLst/>
          </a:prstGeom>
          <a:noFill/>
          <a:ln>
            <a:noFill/>
          </a:ln>
        </p:spPr>
      </p:pic>
      <p:sp>
        <p:nvSpPr>
          <p:cNvPr id="1040" name="Google Shape;1040;p85"/>
          <p:cNvSpPr/>
          <p:nvPr/>
        </p:nvSpPr>
        <p:spPr>
          <a:xfrm>
            <a:off x="539552" y="3429000"/>
            <a:ext cx="648072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alibri"/>
                <a:ea typeface="Calibri"/>
                <a:cs typeface="Calibri"/>
                <a:sym typeface="Calibri"/>
              </a:rPr>
              <a:t>Subtraction</a:t>
            </a:r>
            <a:endParaRPr b="1" sz="2400">
              <a:solidFill>
                <a:schemeClr val="dk2"/>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2400">
                <a:solidFill>
                  <a:schemeClr val="dk2"/>
                </a:solidFill>
                <a:latin typeface="Calibri"/>
                <a:ea typeface="Calibri"/>
                <a:cs typeface="Calibri"/>
                <a:sym typeface="Calibri"/>
              </a:rPr>
              <a:t>The - operator subtracts one value from another.</a:t>
            </a:r>
            <a:endParaRPr sz="2400">
              <a:solidFill>
                <a:schemeClr val="dk2"/>
              </a:solidFill>
              <a:latin typeface="Calibri"/>
              <a:ea typeface="Calibri"/>
              <a:cs typeface="Calibri"/>
              <a:sym typeface="Calibri"/>
            </a:endParaRPr>
          </a:p>
        </p:txBody>
      </p:sp>
      <p:pic>
        <p:nvPicPr>
          <p:cNvPr id="1041" name="Google Shape;1041;p85"/>
          <p:cNvPicPr preferRelativeResize="0"/>
          <p:nvPr/>
        </p:nvPicPr>
        <p:blipFill rotWithShape="1">
          <a:blip r:embed="rId5">
            <a:alphaModFix/>
          </a:blip>
          <a:srcRect b="0" l="0" r="0" t="0"/>
          <a:stretch/>
        </p:blipFill>
        <p:spPr>
          <a:xfrm>
            <a:off x="4947245" y="4797152"/>
            <a:ext cx="2505075" cy="790575"/>
          </a:xfrm>
          <a:prstGeom prst="rect">
            <a:avLst/>
          </a:prstGeom>
          <a:noFill/>
          <a:ln>
            <a:noFill/>
          </a:ln>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86"/>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rPr b="1" lang="en-US"/>
              <a:t>Addition</a:t>
            </a:r>
            <a:endParaRPr/>
          </a:p>
          <a:p>
            <a:pPr indent="0" lvl="0" marL="0" rtl="0" algn="l">
              <a:spcBef>
                <a:spcPts val="480"/>
              </a:spcBef>
              <a:spcAft>
                <a:spcPts val="0"/>
              </a:spcAft>
              <a:buClr>
                <a:schemeClr val="dk2"/>
              </a:buClr>
              <a:buSzPts val="2400"/>
              <a:buNone/>
            </a:pPr>
            <a:r>
              <a:rPr lang="en-US"/>
              <a:t>The + operator adds together two values, such as two constants, a constant and a variable, or a variable and a variable. Here are a few examples of addition:</a:t>
            </a:r>
            <a:endParaRPr b="1"/>
          </a:p>
        </p:txBody>
      </p:sp>
      <p:cxnSp>
        <p:nvCxnSpPr>
          <p:cNvPr id="1047" name="Google Shape;1047;p8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48" name="Google Shape;1048;p8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49" name="Google Shape;1049;p8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50" name="Google Shape;1050;p86"/>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51" name="Google Shape;1051;p86"/>
          <p:cNvPicPr preferRelativeResize="0"/>
          <p:nvPr/>
        </p:nvPicPr>
        <p:blipFill rotWithShape="1">
          <a:blip r:embed="rId4">
            <a:alphaModFix/>
          </a:blip>
          <a:srcRect b="0" l="0" r="0" t="0"/>
          <a:stretch/>
        </p:blipFill>
        <p:spPr>
          <a:xfrm>
            <a:off x="576128" y="2348880"/>
            <a:ext cx="2343150" cy="952500"/>
          </a:xfrm>
          <a:prstGeom prst="rect">
            <a:avLst/>
          </a:prstGeom>
          <a:noFill/>
          <a:ln>
            <a:noFill/>
          </a:ln>
        </p:spPr>
      </p:pic>
      <p:sp>
        <p:nvSpPr>
          <p:cNvPr id="1052" name="Google Shape;1052;p86"/>
          <p:cNvSpPr/>
          <p:nvPr/>
        </p:nvSpPr>
        <p:spPr>
          <a:xfrm>
            <a:off x="539552" y="3429000"/>
            <a:ext cx="648072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Calibri"/>
                <a:ea typeface="Calibri"/>
                <a:cs typeface="Calibri"/>
                <a:sym typeface="Calibri"/>
              </a:rPr>
              <a:t>Subtraction</a:t>
            </a:r>
            <a:endParaRPr b="1" sz="2400">
              <a:solidFill>
                <a:schemeClr val="dk2"/>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r>
              <a:rPr lang="en-US" sz="2400">
                <a:solidFill>
                  <a:schemeClr val="dk2"/>
                </a:solidFill>
                <a:latin typeface="Calibri"/>
                <a:ea typeface="Calibri"/>
                <a:cs typeface="Calibri"/>
                <a:sym typeface="Calibri"/>
              </a:rPr>
              <a:t>The - operator subtracts one value from another.</a:t>
            </a:r>
            <a:endParaRPr sz="2400">
              <a:solidFill>
                <a:schemeClr val="dk2"/>
              </a:solidFill>
              <a:latin typeface="Calibri"/>
              <a:ea typeface="Calibri"/>
              <a:cs typeface="Calibri"/>
              <a:sym typeface="Calibri"/>
            </a:endParaRPr>
          </a:p>
        </p:txBody>
      </p:sp>
      <p:pic>
        <p:nvPicPr>
          <p:cNvPr id="1053" name="Google Shape;1053;p86"/>
          <p:cNvPicPr preferRelativeResize="0"/>
          <p:nvPr/>
        </p:nvPicPr>
        <p:blipFill rotWithShape="1">
          <a:blip r:embed="rId5">
            <a:alphaModFix/>
          </a:blip>
          <a:srcRect b="0" l="0" r="0" t="0"/>
          <a:stretch/>
        </p:blipFill>
        <p:spPr>
          <a:xfrm>
            <a:off x="4947245" y="4797152"/>
            <a:ext cx="2505075" cy="790575"/>
          </a:xfrm>
          <a:prstGeom prst="rect">
            <a:avLst/>
          </a:prstGeom>
          <a:noFill/>
          <a:ln>
            <a:noFill/>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b="1"/>
          </a:p>
        </p:txBody>
      </p:sp>
      <p:cxnSp>
        <p:nvCxnSpPr>
          <p:cNvPr id="1059" name="Google Shape;1059;p8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60" name="Google Shape;1060;p8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61" name="Google Shape;1061;p8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62" name="Google Shape;1062;p87"/>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63" name="Google Shape;1063;p87"/>
          <p:cNvPicPr preferRelativeResize="0"/>
          <p:nvPr/>
        </p:nvPicPr>
        <p:blipFill rotWithShape="1">
          <a:blip r:embed="rId4">
            <a:alphaModFix/>
          </a:blip>
          <a:srcRect b="0" l="0" r="0" t="0"/>
          <a:stretch/>
        </p:blipFill>
        <p:spPr>
          <a:xfrm>
            <a:off x="539552" y="620688"/>
            <a:ext cx="3581400" cy="2448272"/>
          </a:xfrm>
          <a:prstGeom prst="rect">
            <a:avLst/>
          </a:prstGeom>
          <a:noFill/>
          <a:ln>
            <a:noFill/>
          </a:ln>
        </p:spPr>
      </p:pic>
      <p:pic>
        <p:nvPicPr>
          <p:cNvPr id="1064" name="Google Shape;1064;p87"/>
          <p:cNvPicPr preferRelativeResize="0"/>
          <p:nvPr/>
        </p:nvPicPr>
        <p:blipFill rotWithShape="1">
          <a:blip r:embed="rId5">
            <a:alphaModFix/>
          </a:blip>
          <a:srcRect b="0" l="0" r="0" t="0"/>
          <a:stretch/>
        </p:blipFill>
        <p:spPr>
          <a:xfrm>
            <a:off x="4000872" y="3284984"/>
            <a:ext cx="3896916" cy="2193032"/>
          </a:xfrm>
          <a:prstGeom prst="rect">
            <a:avLst/>
          </a:prstGeom>
          <a:noFill/>
          <a:ln>
            <a:noFill/>
          </a:ln>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b="1"/>
          </a:p>
        </p:txBody>
      </p:sp>
      <p:cxnSp>
        <p:nvCxnSpPr>
          <p:cNvPr id="1070" name="Google Shape;1070;p8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71" name="Google Shape;1071;p8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72" name="Google Shape;1072;p8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73" name="Google Shape;1073;p88"/>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74" name="Google Shape;1074;p88"/>
          <p:cNvPicPr preferRelativeResize="0"/>
          <p:nvPr/>
        </p:nvPicPr>
        <p:blipFill rotWithShape="1">
          <a:blip r:embed="rId4">
            <a:alphaModFix/>
          </a:blip>
          <a:srcRect b="0" l="0" r="0" t="0"/>
          <a:stretch/>
        </p:blipFill>
        <p:spPr>
          <a:xfrm>
            <a:off x="539552" y="620688"/>
            <a:ext cx="3581400" cy="2448272"/>
          </a:xfrm>
          <a:prstGeom prst="rect">
            <a:avLst/>
          </a:prstGeom>
          <a:noFill/>
          <a:ln>
            <a:noFill/>
          </a:ln>
        </p:spPr>
      </p:pic>
      <p:pic>
        <p:nvPicPr>
          <p:cNvPr id="1075" name="Google Shape;1075;p88"/>
          <p:cNvPicPr preferRelativeResize="0"/>
          <p:nvPr/>
        </p:nvPicPr>
        <p:blipFill rotWithShape="1">
          <a:blip r:embed="rId5">
            <a:alphaModFix/>
          </a:blip>
          <a:srcRect b="0" l="0" r="0" t="0"/>
          <a:stretch/>
        </p:blipFill>
        <p:spPr>
          <a:xfrm>
            <a:off x="4000872" y="3284984"/>
            <a:ext cx="3896916" cy="2193032"/>
          </a:xfrm>
          <a:prstGeom prst="rect">
            <a:avLst/>
          </a:prstGeom>
          <a:noFill/>
          <a:ln>
            <a:noFill/>
          </a:ln>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8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Modulo</a:t>
            </a:r>
            <a:endParaRPr/>
          </a:p>
          <a:p>
            <a:pPr indent="0" lvl="0" marL="0" rtl="0" algn="l">
              <a:spcBef>
                <a:spcPts val="480"/>
              </a:spcBef>
              <a:spcAft>
                <a:spcPts val="0"/>
              </a:spcAft>
              <a:buClr>
                <a:schemeClr val="dk2"/>
              </a:buClr>
              <a:buSzPts val="2400"/>
              <a:buNone/>
            </a:pPr>
            <a:br>
              <a:rPr lang="en-US"/>
            </a:br>
            <a:r>
              <a:rPr lang="en-US"/>
              <a:t>The </a:t>
            </a:r>
            <a:r>
              <a:rPr b="1" lang="en-US"/>
              <a:t>modulo </a:t>
            </a:r>
            <a:r>
              <a:rPr lang="en-US"/>
              <a:t>(or remainder) math operation performs an integer division of one value by another, and returns the remainder of that division.</a:t>
            </a:r>
            <a:br>
              <a:rPr lang="en-US"/>
            </a:br>
            <a:r>
              <a:rPr lang="en-US"/>
              <a:t>The operator for the modulo operation is the percentage (%) character.</a:t>
            </a:r>
            <a:endParaRPr/>
          </a:p>
          <a:p>
            <a:pPr indent="0" lvl="0" marL="0" rtl="0" algn="l">
              <a:spcBef>
                <a:spcPts val="480"/>
              </a:spcBef>
              <a:spcAft>
                <a:spcPts val="0"/>
              </a:spcAft>
              <a:buClr>
                <a:schemeClr val="dk2"/>
              </a:buClr>
              <a:buSzPts val="2400"/>
              <a:buNone/>
            </a:pPr>
            <a:r>
              <a:rPr b="1" lang="en-US"/>
              <a:t>Examples</a:t>
            </a:r>
            <a:endParaRPr b="1"/>
          </a:p>
        </p:txBody>
      </p:sp>
      <p:cxnSp>
        <p:nvCxnSpPr>
          <p:cNvPr id="1081" name="Google Shape;1081;p8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82" name="Google Shape;1082;p8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83" name="Google Shape;1083;p8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84" name="Google Shape;1084;p89"/>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85" name="Google Shape;1085;p89"/>
          <p:cNvPicPr preferRelativeResize="0"/>
          <p:nvPr/>
        </p:nvPicPr>
        <p:blipFill rotWithShape="1">
          <a:blip r:embed="rId4">
            <a:alphaModFix/>
          </a:blip>
          <a:srcRect b="0" l="0" r="0" t="0"/>
          <a:stretch/>
        </p:blipFill>
        <p:spPr>
          <a:xfrm>
            <a:off x="839830" y="4221088"/>
            <a:ext cx="2800350" cy="61912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9"/>
          <p:cNvSpPr txBox="1"/>
          <p:nvPr>
            <p:ph idx="1" type="body"/>
          </p:nvPr>
        </p:nvSpPr>
        <p:spPr>
          <a:xfrm>
            <a:off x="539552" y="497125"/>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b="1" lang="en-US">
                <a:solidFill>
                  <a:srgbClr val="FF0000"/>
                </a:solidFill>
              </a:rPr>
              <a:t>Java Platforms / Editions</a:t>
            </a:r>
            <a:endParaRPr/>
          </a:p>
          <a:p>
            <a:pPr indent="0" lvl="0" marL="0" rtl="0" algn="l">
              <a:spcBef>
                <a:spcPts val="400"/>
              </a:spcBef>
              <a:spcAft>
                <a:spcPts val="0"/>
              </a:spcAft>
              <a:buClr>
                <a:schemeClr val="dk2"/>
              </a:buClr>
              <a:buSzPts val="2000"/>
              <a:buNone/>
            </a:pPr>
            <a:r>
              <a:rPr lang="en-US" sz="2000"/>
              <a:t>There are 4 platforms or editions of Java:</a:t>
            </a:r>
            <a:endParaRPr/>
          </a:p>
          <a:p>
            <a:pPr indent="0" lvl="0" marL="0" rtl="0" algn="l">
              <a:spcBef>
                <a:spcPts val="400"/>
              </a:spcBef>
              <a:spcAft>
                <a:spcPts val="0"/>
              </a:spcAft>
              <a:buClr>
                <a:schemeClr val="dk1"/>
              </a:buClr>
              <a:buSzPts val="2000"/>
              <a:buNone/>
            </a:pPr>
            <a:r>
              <a:rPr b="1" lang="en-US" sz="2000">
                <a:solidFill>
                  <a:schemeClr val="dk1"/>
                </a:solidFill>
              </a:rPr>
              <a:t>1) Java SE (Java Standard Edition)</a:t>
            </a:r>
            <a:endParaRPr/>
          </a:p>
          <a:p>
            <a:pPr indent="-342900" lvl="0" marL="342900" rtl="0" algn="l">
              <a:spcBef>
                <a:spcPts val="400"/>
              </a:spcBef>
              <a:spcAft>
                <a:spcPts val="0"/>
              </a:spcAft>
              <a:buClr>
                <a:schemeClr val="dk2"/>
              </a:buClr>
              <a:buSzPts val="2000"/>
              <a:buFont typeface="Arial"/>
              <a:buChar char="•"/>
            </a:pPr>
            <a:r>
              <a:rPr lang="en-US" sz="2000"/>
              <a:t>It is a Java programming platform. </a:t>
            </a:r>
            <a:endParaRPr sz="2000"/>
          </a:p>
          <a:p>
            <a:pPr indent="-342900" lvl="0" marL="342900" rtl="0" algn="l">
              <a:spcBef>
                <a:spcPts val="400"/>
              </a:spcBef>
              <a:spcAft>
                <a:spcPts val="0"/>
              </a:spcAft>
              <a:buClr>
                <a:schemeClr val="dk2"/>
              </a:buClr>
              <a:buSzPts val="2000"/>
              <a:buFont typeface="Arial"/>
              <a:buChar char="•"/>
            </a:pPr>
            <a:r>
              <a:rPr lang="en-US" sz="2000"/>
              <a:t>It includes Java programming APIs such as java.lang, java.io, java.net, java.util, java.sql, java.math etc. </a:t>
            </a:r>
            <a:endParaRPr sz="2000"/>
          </a:p>
          <a:p>
            <a:pPr indent="-342900" lvl="0" marL="342900" rtl="0" algn="l">
              <a:spcBef>
                <a:spcPts val="400"/>
              </a:spcBef>
              <a:spcAft>
                <a:spcPts val="0"/>
              </a:spcAft>
              <a:buClr>
                <a:schemeClr val="dk2"/>
              </a:buClr>
              <a:buSzPts val="2000"/>
              <a:buFont typeface="Arial"/>
              <a:buChar char="•"/>
            </a:pPr>
            <a:r>
              <a:rPr lang="en-US" sz="2000"/>
              <a:t>It includes core topics like OOPs, </a:t>
            </a:r>
            <a:r>
              <a:rPr lang="en-US" sz="2000" u="sng">
                <a:solidFill>
                  <a:schemeClr val="hlink"/>
                </a:solidFill>
                <a:hlinkClick r:id="rId3"/>
              </a:rPr>
              <a:t>String</a:t>
            </a:r>
            <a:r>
              <a:rPr lang="en-US" sz="2000"/>
              <a:t>, Regex, Exception, Inner classes, Multithreading, I/O Stream, Networking, AWT, Swing, Reflection, Collection, etc.</a:t>
            </a:r>
            <a:endParaRPr/>
          </a:p>
          <a:p>
            <a:pPr indent="0" lvl="0" marL="0" rtl="0" algn="l">
              <a:spcBef>
                <a:spcPts val="400"/>
              </a:spcBef>
              <a:spcAft>
                <a:spcPts val="0"/>
              </a:spcAft>
              <a:buClr>
                <a:schemeClr val="dk1"/>
              </a:buClr>
              <a:buSzPts val="2000"/>
              <a:buNone/>
            </a:pPr>
            <a:r>
              <a:rPr b="1" lang="en-US" sz="2000">
                <a:solidFill>
                  <a:schemeClr val="dk1"/>
                </a:solidFill>
              </a:rPr>
              <a:t>2) Java EE (Java Enterprise Edition)</a:t>
            </a:r>
            <a:endParaRPr/>
          </a:p>
          <a:p>
            <a:pPr indent="-342900" lvl="0" marL="342900" rtl="0" algn="l">
              <a:spcBef>
                <a:spcPts val="400"/>
              </a:spcBef>
              <a:spcAft>
                <a:spcPts val="0"/>
              </a:spcAft>
              <a:buClr>
                <a:schemeClr val="dk2"/>
              </a:buClr>
              <a:buSzPts val="2000"/>
              <a:buFont typeface="Arial"/>
              <a:buChar char="•"/>
            </a:pPr>
            <a:r>
              <a:rPr lang="en-US" sz="2000"/>
              <a:t>It is an enterprise platform that is mainly used to develop web and enterprise applications. </a:t>
            </a:r>
            <a:endParaRPr sz="2000"/>
          </a:p>
          <a:p>
            <a:pPr indent="-342900" lvl="0" marL="342900" rtl="0" algn="l">
              <a:spcBef>
                <a:spcPts val="400"/>
              </a:spcBef>
              <a:spcAft>
                <a:spcPts val="0"/>
              </a:spcAft>
              <a:buClr>
                <a:schemeClr val="dk2"/>
              </a:buClr>
              <a:buSzPts val="2000"/>
              <a:buFont typeface="Arial"/>
              <a:buChar char="•"/>
            </a:pPr>
            <a:r>
              <a:rPr lang="en-US" sz="2000"/>
              <a:t>It is built on top of the Java SE platform. It includes topics like Servlet, JSP, Web Services, EJB, </a:t>
            </a:r>
            <a:r>
              <a:rPr lang="en-US" sz="2000" u="sng">
                <a:solidFill>
                  <a:schemeClr val="hlink"/>
                </a:solidFill>
                <a:hlinkClick r:id="rId4"/>
              </a:rPr>
              <a:t>JPA</a:t>
            </a:r>
            <a:r>
              <a:rPr lang="en-US" sz="2000"/>
              <a:t>, etc.</a:t>
            </a:r>
            <a:endParaRPr sz="2000"/>
          </a:p>
        </p:txBody>
      </p:sp>
      <p:cxnSp>
        <p:nvCxnSpPr>
          <p:cNvPr id="282" name="Google Shape;282;p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83" name="Google Shape;283;p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84" name="Google Shape;284;p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85" name="Google Shape;285;p9"/>
          <p:cNvPicPr preferRelativeResize="0"/>
          <p:nvPr/>
        </p:nvPicPr>
        <p:blipFill rotWithShape="1">
          <a:blip r:embed="rId5">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0"/>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Increment Operators</a:t>
            </a:r>
            <a:endParaRPr/>
          </a:p>
          <a:p>
            <a:pPr indent="0" lvl="0" marL="0" rtl="0" algn="l">
              <a:spcBef>
                <a:spcPts val="480"/>
              </a:spcBef>
              <a:spcAft>
                <a:spcPts val="0"/>
              </a:spcAft>
              <a:buClr>
                <a:schemeClr val="dk2"/>
              </a:buClr>
              <a:buSzPts val="2400"/>
              <a:buNone/>
            </a:pPr>
            <a:r>
              <a:rPr lang="en-US"/>
              <a:t>An </a:t>
            </a:r>
            <a:r>
              <a:rPr b="1" lang="en-US"/>
              <a:t>increment </a:t>
            </a:r>
            <a:r>
              <a:rPr lang="en-US"/>
              <a:t>or </a:t>
            </a:r>
            <a:r>
              <a:rPr b="1" lang="en-US"/>
              <a:t>decrement </a:t>
            </a:r>
            <a:r>
              <a:rPr lang="en-US"/>
              <a:t>operator provides a more convenient and compact way to increase or decrease the value of a variable by </a:t>
            </a:r>
            <a:r>
              <a:rPr b="1" lang="en-US"/>
              <a:t>one</a:t>
            </a:r>
            <a:r>
              <a:rPr lang="en-US"/>
              <a:t>.</a:t>
            </a:r>
            <a:br>
              <a:rPr lang="en-US"/>
            </a:br>
            <a:r>
              <a:rPr lang="en-US"/>
              <a:t>For example, the statement </a:t>
            </a:r>
            <a:r>
              <a:rPr b="1" lang="en-US"/>
              <a:t>x=x+1;</a:t>
            </a:r>
            <a:r>
              <a:rPr lang="en-US"/>
              <a:t> can be simplified to </a:t>
            </a:r>
            <a:r>
              <a:rPr b="1" lang="en-US"/>
              <a:t>++x;</a:t>
            </a:r>
            <a:br>
              <a:rPr lang="en-US"/>
            </a:br>
            <a:r>
              <a:rPr b="1" lang="en-US"/>
              <a:t>Example:</a:t>
            </a:r>
            <a:endParaRPr b="1"/>
          </a:p>
        </p:txBody>
      </p:sp>
      <p:cxnSp>
        <p:nvCxnSpPr>
          <p:cNvPr id="1091" name="Google Shape;1091;p9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92" name="Google Shape;1092;p9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93" name="Google Shape;1093;p9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94" name="Google Shape;1094;p90"/>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095" name="Google Shape;1095;p90"/>
          <p:cNvPicPr preferRelativeResize="0"/>
          <p:nvPr/>
        </p:nvPicPr>
        <p:blipFill rotWithShape="1">
          <a:blip r:embed="rId4">
            <a:alphaModFix/>
          </a:blip>
          <a:srcRect b="0" l="0" r="0" t="0"/>
          <a:stretch/>
        </p:blipFill>
        <p:spPr>
          <a:xfrm>
            <a:off x="575408" y="3429000"/>
            <a:ext cx="2286000" cy="657225"/>
          </a:xfrm>
          <a:prstGeom prst="rect">
            <a:avLst/>
          </a:prstGeom>
          <a:noFill/>
          <a:ln>
            <a:noFill/>
          </a:ln>
        </p:spPr>
      </p:pic>
      <p:sp>
        <p:nvSpPr>
          <p:cNvPr id="1096" name="Google Shape;1096;p90"/>
          <p:cNvSpPr/>
          <p:nvPr/>
        </p:nvSpPr>
        <p:spPr>
          <a:xfrm>
            <a:off x="575408" y="4221088"/>
            <a:ext cx="738096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2"/>
                </a:solidFill>
                <a:latin typeface="Calibri"/>
                <a:ea typeface="Calibri"/>
                <a:cs typeface="Calibri"/>
                <a:sym typeface="Calibri"/>
              </a:rPr>
              <a:t>The decrement operator (--) is used to decrease the value of a variable by one.</a:t>
            </a:r>
            <a:endParaRPr sz="2400">
              <a:solidFill>
                <a:schemeClr val="dk2"/>
              </a:solidFill>
              <a:latin typeface="Calibri"/>
              <a:ea typeface="Calibri"/>
              <a:cs typeface="Calibri"/>
              <a:sym typeface="Calibri"/>
            </a:endParaRPr>
          </a:p>
        </p:txBody>
      </p:sp>
      <p:pic>
        <p:nvPicPr>
          <p:cNvPr id="1097" name="Google Shape;1097;p90"/>
          <p:cNvPicPr preferRelativeResize="0"/>
          <p:nvPr/>
        </p:nvPicPr>
        <p:blipFill rotWithShape="1">
          <a:blip r:embed="rId5">
            <a:alphaModFix/>
          </a:blip>
          <a:srcRect b="0" l="0" r="0" t="0"/>
          <a:stretch/>
        </p:blipFill>
        <p:spPr>
          <a:xfrm>
            <a:off x="584933" y="5094890"/>
            <a:ext cx="2276475" cy="638175"/>
          </a:xfrm>
          <a:prstGeom prst="rect">
            <a:avLst/>
          </a:prstGeom>
          <a:noFill/>
          <a:ln>
            <a:noFill/>
          </a:ln>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1"/>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Increment Operators</a:t>
            </a:r>
            <a:endParaRPr/>
          </a:p>
          <a:p>
            <a:pPr indent="0" lvl="0" marL="0" rtl="0" algn="l">
              <a:spcBef>
                <a:spcPts val="480"/>
              </a:spcBef>
              <a:spcAft>
                <a:spcPts val="0"/>
              </a:spcAft>
              <a:buClr>
                <a:schemeClr val="dk2"/>
              </a:buClr>
              <a:buSzPts val="2400"/>
              <a:buNone/>
            </a:pPr>
            <a:r>
              <a:rPr lang="en-US"/>
              <a:t>An </a:t>
            </a:r>
            <a:r>
              <a:rPr b="1" lang="en-US"/>
              <a:t>increment </a:t>
            </a:r>
            <a:r>
              <a:rPr lang="en-US"/>
              <a:t>or </a:t>
            </a:r>
            <a:r>
              <a:rPr b="1" lang="en-US"/>
              <a:t>decrement </a:t>
            </a:r>
            <a:r>
              <a:rPr lang="en-US"/>
              <a:t>operator provides a more convenient and compact way to increase or decrease the value of a variable by </a:t>
            </a:r>
            <a:r>
              <a:rPr b="1" lang="en-US"/>
              <a:t>one</a:t>
            </a:r>
            <a:r>
              <a:rPr lang="en-US"/>
              <a:t>.</a:t>
            </a:r>
            <a:br>
              <a:rPr lang="en-US"/>
            </a:br>
            <a:r>
              <a:rPr lang="en-US"/>
              <a:t>For example, the statement </a:t>
            </a:r>
            <a:r>
              <a:rPr b="1" lang="en-US"/>
              <a:t>x=x+1;</a:t>
            </a:r>
            <a:r>
              <a:rPr lang="en-US"/>
              <a:t> can be simplified to </a:t>
            </a:r>
            <a:r>
              <a:rPr b="1" lang="en-US"/>
              <a:t>++x;</a:t>
            </a:r>
            <a:br>
              <a:rPr lang="en-US"/>
            </a:br>
            <a:r>
              <a:rPr b="1" lang="en-US"/>
              <a:t>Example:</a:t>
            </a:r>
            <a:endParaRPr b="1"/>
          </a:p>
        </p:txBody>
      </p:sp>
      <p:cxnSp>
        <p:nvCxnSpPr>
          <p:cNvPr id="1103" name="Google Shape;1103;p9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04" name="Google Shape;1104;p9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05" name="Google Shape;1105;p9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06" name="Google Shape;1106;p91"/>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107" name="Google Shape;1107;p91"/>
          <p:cNvPicPr preferRelativeResize="0"/>
          <p:nvPr/>
        </p:nvPicPr>
        <p:blipFill rotWithShape="1">
          <a:blip r:embed="rId4">
            <a:alphaModFix/>
          </a:blip>
          <a:srcRect b="0" l="0" r="0" t="0"/>
          <a:stretch/>
        </p:blipFill>
        <p:spPr>
          <a:xfrm>
            <a:off x="575408" y="3429000"/>
            <a:ext cx="2286000" cy="657225"/>
          </a:xfrm>
          <a:prstGeom prst="rect">
            <a:avLst/>
          </a:prstGeom>
          <a:noFill/>
          <a:ln>
            <a:noFill/>
          </a:ln>
        </p:spPr>
      </p:pic>
      <p:sp>
        <p:nvSpPr>
          <p:cNvPr id="1108" name="Google Shape;1108;p91"/>
          <p:cNvSpPr/>
          <p:nvPr/>
        </p:nvSpPr>
        <p:spPr>
          <a:xfrm>
            <a:off x="575408" y="4221088"/>
            <a:ext cx="738096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2"/>
                </a:solidFill>
                <a:latin typeface="Calibri"/>
                <a:ea typeface="Calibri"/>
                <a:cs typeface="Calibri"/>
                <a:sym typeface="Calibri"/>
              </a:rPr>
              <a:t>The decrement operator (--) is used to decrease the value of a variable by one.</a:t>
            </a:r>
            <a:endParaRPr sz="2400">
              <a:solidFill>
                <a:schemeClr val="dk2"/>
              </a:solidFill>
              <a:latin typeface="Calibri"/>
              <a:ea typeface="Calibri"/>
              <a:cs typeface="Calibri"/>
              <a:sym typeface="Calibri"/>
            </a:endParaRPr>
          </a:p>
        </p:txBody>
      </p:sp>
      <p:pic>
        <p:nvPicPr>
          <p:cNvPr id="1109" name="Google Shape;1109;p91"/>
          <p:cNvPicPr preferRelativeResize="0"/>
          <p:nvPr/>
        </p:nvPicPr>
        <p:blipFill rotWithShape="1">
          <a:blip r:embed="rId5">
            <a:alphaModFix/>
          </a:blip>
          <a:srcRect b="0" l="0" r="0" t="0"/>
          <a:stretch/>
        </p:blipFill>
        <p:spPr>
          <a:xfrm>
            <a:off x="584933" y="5094890"/>
            <a:ext cx="2276475" cy="638175"/>
          </a:xfrm>
          <a:prstGeom prst="rect">
            <a:avLst/>
          </a:prstGeom>
          <a:noFill/>
          <a:ln>
            <a:noFill/>
          </a:ln>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Prefix &amp; Postfix</a:t>
            </a:r>
            <a:endParaRPr/>
          </a:p>
          <a:p>
            <a:pPr indent="-342900" lvl="0" marL="342900" rtl="0" algn="l">
              <a:spcBef>
                <a:spcPts val="480"/>
              </a:spcBef>
              <a:spcAft>
                <a:spcPts val="0"/>
              </a:spcAft>
              <a:buClr>
                <a:schemeClr val="dk2"/>
              </a:buClr>
              <a:buSzPts val="2400"/>
              <a:buFont typeface="Arial"/>
              <a:buChar char="•"/>
            </a:pPr>
            <a:r>
              <a:rPr lang="en-US"/>
              <a:t>Two forms, </a:t>
            </a:r>
            <a:r>
              <a:rPr b="1" lang="en-US"/>
              <a:t>prefix </a:t>
            </a:r>
            <a:r>
              <a:rPr lang="en-US"/>
              <a:t>and </a:t>
            </a:r>
            <a:r>
              <a:rPr b="1" lang="en-US"/>
              <a:t>postfix</a:t>
            </a:r>
            <a:r>
              <a:rPr lang="en-US"/>
              <a:t>, may be used with both the increment and decrement operators.</a:t>
            </a:r>
            <a:endParaRPr/>
          </a:p>
          <a:p>
            <a:pPr indent="-342900" lvl="0" marL="342900" rtl="0" algn="l">
              <a:spcBef>
                <a:spcPts val="480"/>
              </a:spcBef>
              <a:spcAft>
                <a:spcPts val="0"/>
              </a:spcAft>
              <a:buClr>
                <a:schemeClr val="dk2"/>
              </a:buClr>
              <a:buSzPts val="2400"/>
              <a:buFont typeface="Arial"/>
              <a:buChar char="•"/>
            </a:pPr>
            <a:r>
              <a:rPr lang="en-US"/>
              <a:t>With prefix form, the operator appears before the operand, while in postfix form, the operator appears after the operand.</a:t>
            </a:r>
            <a:endParaRPr/>
          </a:p>
          <a:p>
            <a:pPr indent="-342900" lvl="0" marL="342900" rtl="0" algn="l">
              <a:spcBef>
                <a:spcPts val="480"/>
              </a:spcBef>
              <a:spcAft>
                <a:spcPts val="0"/>
              </a:spcAft>
              <a:buClr>
                <a:schemeClr val="dk2"/>
              </a:buClr>
              <a:buSzPts val="2400"/>
              <a:buFont typeface="Arial"/>
              <a:buChar char="•"/>
            </a:pPr>
            <a:r>
              <a:rPr lang="en-US"/>
              <a:t> Below is an explanation of how the two forms work:</a:t>
            </a:r>
            <a:br>
              <a:rPr lang="en-US"/>
            </a:br>
            <a:r>
              <a:rPr b="1" lang="en-US"/>
              <a:t>Prefix</a:t>
            </a:r>
            <a:r>
              <a:rPr lang="en-US"/>
              <a:t>: Increments the variable's value and uses the new value in the expression.</a:t>
            </a:r>
            <a:br>
              <a:rPr lang="en-US"/>
            </a:br>
            <a:r>
              <a:rPr b="1" lang="en-US"/>
              <a:t>Example:</a:t>
            </a:r>
            <a:endParaRPr b="1"/>
          </a:p>
        </p:txBody>
      </p:sp>
      <p:cxnSp>
        <p:nvCxnSpPr>
          <p:cNvPr id="1115" name="Google Shape;1115;p9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16" name="Google Shape;1116;p9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17" name="Google Shape;1117;p9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18" name="Google Shape;1118;p92"/>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119" name="Google Shape;1119;p92"/>
          <p:cNvPicPr preferRelativeResize="0"/>
          <p:nvPr/>
        </p:nvPicPr>
        <p:blipFill rotWithShape="1">
          <a:blip r:embed="rId4">
            <a:alphaModFix/>
          </a:blip>
          <a:srcRect b="0" l="0" r="0" t="0"/>
          <a:stretch/>
        </p:blipFill>
        <p:spPr>
          <a:xfrm>
            <a:off x="755576" y="4837732"/>
            <a:ext cx="2428875" cy="657225"/>
          </a:xfrm>
          <a:prstGeom prst="rect">
            <a:avLst/>
          </a:prstGeom>
          <a:noFill/>
          <a:ln>
            <a:noFill/>
          </a:ln>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3"/>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1125" name="Google Shape;1125;p9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26" name="Google Shape;1126;p9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27" name="Google Shape;1127;p9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28" name="Google Shape;1128;p93"/>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129" name="Google Shape;1129;p93"/>
          <p:cNvSpPr/>
          <p:nvPr/>
        </p:nvSpPr>
        <p:spPr>
          <a:xfrm>
            <a:off x="662739" y="908720"/>
            <a:ext cx="721067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2"/>
                </a:solidFill>
                <a:latin typeface="Calibri"/>
                <a:ea typeface="Calibri"/>
                <a:cs typeface="Calibri"/>
                <a:sym typeface="Calibri"/>
              </a:rPr>
              <a:t>The value of x is first incremented to 35, and is then assigned to y, so the values of both x and y are now 35.</a:t>
            </a:r>
            <a:br>
              <a:rPr lang="en-US" sz="2400">
                <a:solidFill>
                  <a:schemeClr val="dk2"/>
                </a:solidFill>
                <a:latin typeface="Calibri"/>
                <a:ea typeface="Calibri"/>
                <a:cs typeface="Calibri"/>
                <a:sym typeface="Calibri"/>
              </a:rPr>
            </a:br>
            <a:r>
              <a:rPr b="1" lang="en-US" sz="2400">
                <a:solidFill>
                  <a:srgbClr val="FF0000"/>
                </a:solidFill>
                <a:latin typeface="Calibri"/>
                <a:ea typeface="Calibri"/>
                <a:cs typeface="Calibri"/>
                <a:sym typeface="Calibri"/>
              </a:rPr>
              <a:t>Postfix: </a:t>
            </a:r>
            <a:r>
              <a:rPr lang="en-US" sz="2400">
                <a:solidFill>
                  <a:schemeClr val="dk2"/>
                </a:solidFill>
                <a:latin typeface="Calibri"/>
                <a:ea typeface="Calibri"/>
                <a:cs typeface="Calibri"/>
                <a:sym typeface="Calibri"/>
              </a:rPr>
              <a:t>The variable's value is first used in the expression and is then increased.</a:t>
            </a:r>
            <a:br>
              <a:rPr lang="en-US" sz="2400">
                <a:solidFill>
                  <a:schemeClr val="dk2"/>
                </a:solidFill>
                <a:latin typeface="Calibri"/>
                <a:ea typeface="Calibri"/>
                <a:cs typeface="Calibri"/>
                <a:sym typeface="Calibri"/>
              </a:rPr>
            </a:br>
            <a:r>
              <a:rPr lang="en-US" sz="2400">
                <a:solidFill>
                  <a:schemeClr val="dk2"/>
                </a:solidFill>
                <a:latin typeface="Calibri"/>
                <a:ea typeface="Calibri"/>
                <a:cs typeface="Calibri"/>
                <a:sym typeface="Calibri"/>
              </a:rPr>
              <a:t>Example:</a:t>
            </a:r>
            <a:endParaRPr sz="2400">
              <a:solidFill>
                <a:schemeClr val="dk2"/>
              </a:solidFill>
              <a:latin typeface="Calibri"/>
              <a:ea typeface="Calibri"/>
              <a:cs typeface="Calibri"/>
              <a:sym typeface="Calibri"/>
            </a:endParaRPr>
          </a:p>
        </p:txBody>
      </p:sp>
      <p:pic>
        <p:nvPicPr>
          <p:cNvPr id="1130" name="Google Shape;1130;p93"/>
          <p:cNvPicPr preferRelativeResize="0"/>
          <p:nvPr/>
        </p:nvPicPr>
        <p:blipFill rotWithShape="1">
          <a:blip r:embed="rId4">
            <a:alphaModFix/>
          </a:blip>
          <a:srcRect b="0" l="0" r="0" t="0"/>
          <a:stretch/>
        </p:blipFill>
        <p:spPr>
          <a:xfrm>
            <a:off x="694317" y="3068960"/>
            <a:ext cx="3878580" cy="969645"/>
          </a:xfrm>
          <a:prstGeom prst="rect">
            <a:avLst/>
          </a:prstGeom>
          <a:noFill/>
          <a:ln>
            <a:noFill/>
          </a:ln>
        </p:spPr>
      </p:pic>
      <p:sp>
        <p:nvSpPr>
          <p:cNvPr id="1131" name="Google Shape;1131;p93"/>
          <p:cNvSpPr/>
          <p:nvPr/>
        </p:nvSpPr>
        <p:spPr>
          <a:xfrm>
            <a:off x="705725" y="4604935"/>
            <a:ext cx="712469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2"/>
                </a:solidFill>
                <a:latin typeface="Calibri"/>
                <a:ea typeface="Calibri"/>
                <a:cs typeface="Calibri"/>
                <a:sym typeface="Calibri"/>
              </a:rPr>
              <a:t>x is first assigned to y, and is then incremented by one. Therefore, x becomes 35, while y is assigned the value of 34.</a:t>
            </a:r>
            <a:endParaRPr sz="2400">
              <a:solidFill>
                <a:schemeClr val="dk2"/>
              </a:solidFill>
              <a:latin typeface="Calibri"/>
              <a:ea typeface="Calibri"/>
              <a:cs typeface="Calibri"/>
              <a:sym typeface="Calibri"/>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4"/>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1137" name="Google Shape;1137;p9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38" name="Google Shape;1138;p9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39" name="Google Shape;1139;p9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40" name="Google Shape;1140;p94"/>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sp>
        <p:nvSpPr>
          <p:cNvPr id="1141" name="Google Shape;1141;p94"/>
          <p:cNvSpPr/>
          <p:nvPr/>
        </p:nvSpPr>
        <p:spPr>
          <a:xfrm>
            <a:off x="539552" y="620688"/>
            <a:ext cx="7416824" cy="12618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Assignment Operators</a:t>
            </a:r>
            <a:endParaRPr/>
          </a:p>
          <a:p>
            <a:pPr indent="0" lvl="0" marL="0" marR="0" rtl="0" algn="l">
              <a:spcBef>
                <a:spcPts val="0"/>
              </a:spcBef>
              <a:spcAft>
                <a:spcPts val="0"/>
              </a:spcAft>
              <a:buNone/>
            </a:pPr>
            <a:r>
              <a:rPr lang="en-US" sz="2400">
                <a:solidFill>
                  <a:schemeClr val="dk2"/>
                </a:solidFill>
                <a:latin typeface="Calibri"/>
                <a:ea typeface="Calibri"/>
                <a:cs typeface="Calibri"/>
                <a:sym typeface="Calibri"/>
              </a:rPr>
              <a:t>You are already familiar with the assignment operator (=), which assigns a value to a variable.</a:t>
            </a:r>
            <a:endParaRPr sz="2400">
              <a:solidFill>
                <a:schemeClr val="dk2"/>
              </a:solidFill>
              <a:latin typeface="Calibri"/>
              <a:ea typeface="Calibri"/>
              <a:cs typeface="Calibri"/>
              <a:sym typeface="Calibri"/>
            </a:endParaRPr>
          </a:p>
        </p:txBody>
      </p:sp>
      <p:pic>
        <p:nvPicPr>
          <p:cNvPr id="1142" name="Google Shape;1142;p94"/>
          <p:cNvPicPr preferRelativeResize="0"/>
          <p:nvPr/>
        </p:nvPicPr>
        <p:blipFill rotWithShape="1">
          <a:blip r:embed="rId4">
            <a:alphaModFix/>
          </a:blip>
          <a:srcRect b="0" l="0" r="0" t="0"/>
          <a:stretch/>
        </p:blipFill>
        <p:spPr>
          <a:xfrm>
            <a:off x="693526" y="2060848"/>
            <a:ext cx="2798354" cy="504825"/>
          </a:xfrm>
          <a:prstGeom prst="rect">
            <a:avLst/>
          </a:prstGeom>
          <a:noFill/>
          <a:ln>
            <a:noFill/>
          </a:ln>
        </p:spPr>
      </p:pic>
      <p:sp>
        <p:nvSpPr>
          <p:cNvPr id="1143" name="Google Shape;1143;p94"/>
          <p:cNvSpPr/>
          <p:nvPr/>
        </p:nvSpPr>
        <p:spPr>
          <a:xfrm>
            <a:off x="705718" y="2708920"/>
            <a:ext cx="725065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assigned the value 5 to a variable called </a:t>
            </a:r>
            <a:r>
              <a:rPr b="1" lang="en-US" sz="1800">
                <a:solidFill>
                  <a:schemeClr val="dk1"/>
                </a:solidFill>
                <a:latin typeface="Calibri"/>
                <a:ea typeface="Calibri"/>
                <a:cs typeface="Calibri"/>
                <a:sym typeface="Calibri"/>
              </a:rPr>
              <a:t>value </a:t>
            </a:r>
            <a:r>
              <a:rPr lang="en-US" sz="1800">
                <a:solidFill>
                  <a:schemeClr val="dk1"/>
                </a:solidFill>
                <a:latin typeface="Calibri"/>
                <a:ea typeface="Calibri"/>
                <a:cs typeface="Calibri"/>
                <a:sym typeface="Calibri"/>
              </a:rPr>
              <a:t>of type </a:t>
            </a:r>
            <a:r>
              <a:rPr b="1" lang="en-US" sz="1800">
                <a:solidFill>
                  <a:schemeClr val="dk1"/>
                </a:solidFill>
                <a:latin typeface="Calibri"/>
                <a:ea typeface="Calibri"/>
                <a:cs typeface="Calibri"/>
                <a:sym typeface="Calibri"/>
              </a:rPr>
              <a:t>int</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Java provides a number of assignment operators to make it easier to write code.</a:t>
            </a: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Addition and assignment (+=):</a:t>
            </a:r>
            <a:endParaRPr sz="1800">
              <a:solidFill>
                <a:schemeClr val="dk1"/>
              </a:solidFill>
              <a:latin typeface="Calibri"/>
              <a:ea typeface="Calibri"/>
              <a:cs typeface="Calibri"/>
              <a:sym typeface="Calibri"/>
            </a:endParaRPr>
          </a:p>
        </p:txBody>
      </p:sp>
      <p:pic>
        <p:nvPicPr>
          <p:cNvPr id="1144" name="Google Shape;1144;p94"/>
          <p:cNvPicPr preferRelativeResize="0"/>
          <p:nvPr/>
        </p:nvPicPr>
        <p:blipFill rotWithShape="1">
          <a:blip r:embed="rId5">
            <a:alphaModFix/>
          </a:blip>
          <a:srcRect b="0" l="0" r="0" t="0"/>
          <a:stretch/>
        </p:blipFill>
        <p:spPr>
          <a:xfrm>
            <a:off x="755576" y="4197272"/>
            <a:ext cx="3960440" cy="1440160"/>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95"/>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400"/>
              <a:buNone/>
            </a:pPr>
            <a:r>
              <a:t/>
            </a:r>
            <a:endParaRPr/>
          </a:p>
        </p:txBody>
      </p:sp>
      <p:cxnSp>
        <p:nvCxnSpPr>
          <p:cNvPr id="1150" name="Google Shape;1150;p9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51" name="Google Shape;1151;p9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52" name="Google Shape;1152;p9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53" name="Google Shape;1153;p95"/>
          <p:cNvPicPr preferRelativeResize="0"/>
          <p:nvPr/>
        </p:nvPicPr>
        <p:blipFill rotWithShape="1">
          <a:blip r:embed="rId3">
            <a:alphaModFix/>
          </a:blip>
          <a:srcRect b="0" l="0" r="0" t="0"/>
          <a:stretch/>
        </p:blipFill>
        <p:spPr>
          <a:xfrm>
            <a:off x="755576" y="5805264"/>
            <a:ext cx="3181350" cy="876300"/>
          </a:xfrm>
          <a:prstGeom prst="rect">
            <a:avLst/>
          </a:prstGeom>
          <a:noFill/>
          <a:ln>
            <a:noFill/>
          </a:ln>
        </p:spPr>
      </p:pic>
      <p:pic>
        <p:nvPicPr>
          <p:cNvPr id="1154" name="Google Shape;1154;p95"/>
          <p:cNvPicPr preferRelativeResize="0"/>
          <p:nvPr/>
        </p:nvPicPr>
        <p:blipFill rotWithShape="1">
          <a:blip r:embed="rId4">
            <a:alphaModFix/>
          </a:blip>
          <a:srcRect b="0" l="0" r="0" t="0"/>
          <a:stretch/>
        </p:blipFill>
        <p:spPr>
          <a:xfrm>
            <a:off x="742189" y="675747"/>
            <a:ext cx="5040560" cy="2345605"/>
          </a:xfrm>
          <a:prstGeom prst="rect">
            <a:avLst/>
          </a:prstGeom>
          <a:noFill/>
          <a:ln>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6"/>
          <p:cNvSpPr txBox="1"/>
          <p:nvPr>
            <p:ph idx="1" type="body"/>
          </p:nvPr>
        </p:nvSpPr>
        <p:spPr>
          <a:xfrm>
            <a:off x="539552" y="2204864"/>
            <a:ext cx="7467600" cy="762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C00000"/>
              </a:buClr>
              <a:buSzPts val="4000"/>
              <a:buNone/>
            </a:pPr>
            <a:r>
              <a:rPr b="1" lang="en-US" sz="4000">
                <a:solidFill>
                  <a:srgbClr val="C00000"/>
                </a:solidFill>
              </a:rPr>
              <a:t>Java Control Statements</a:t>
            </a:r>
            <a:endParaRPr b="1" sz="4000">
              <a:solidFill>
                <a:srgbClr val="C00000"/>
              </a:solidFill>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7"/>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rgbClr val="C00000"/>
              </a:buClr>
              <a:buSzPct val="100000"/>
              <a:buNone/>
            </a:pPr>
            <a:r>
              <a:rPr b="1" lang="en-US" sz="3100" u="sng">
                <a:solidFill>
                  <a:srgbClr val="C00000"/>
                </a:solidFill>
              </a:rPr>
              <a:t>Java Control Statements | Control Flow in Java</a:t>
            </a:r>
            <a:endParaRPr/>
          </a:p>
          <a:p>
            <a:pPr indent="0" lvl="0" marL="0" rtl="0" algn="l">
              <a:spcBef>
                <a:spcPts val="372"/>
              </a:spcBef>
              <a:spcAft>
                <a:spcPts val="0"/>
              </a:spcAft>
              <a:buClr>
                <a:schemeClr val="dk2"/>
              </a:buClr>
              <a:buSzPct val="100000"/>
              <a:buNone/>
            </a:pPr>
            <a:r>
              <a:rPr lang="en-US"/>
              <a:t>Java compiler executes the code from top to bottom. </a:t>
            </a:r>
            <a:endParaRPr/>
          </a:p>
          <a:p>
            <a:pPr indent="0" lvl="0" marL="0" rtl="0" algn="l">
              <a:spcBef>
                <a:spcPts val="372"/>
              </a:spcBef>
              <a:spcAft>
                <a:spcPts val="0"/>
              </a:spcAft>
              <a:buClr>
                <a:schemeClr val="dk2"/>
              </a:buClr>
              <a:buSzPct val="100000"/>
              <a:buNone/>
            </a:pPr>
            <a:r>
              <a:rPr lang="en-US"/>
              <a:t>The statements in the code are executed according to the order in which they appear. </a:t>
            </a:r>
            <a:endParaRPr/>
          </a:p>
          <a:p>
            <a:pPr indent="0" lvl="0" marL="0" rtl="0" algn="l">
              <a:spcBef>
                <a:spcPts val="372"/>
              </a:spcBef>
              <a:spcAft>
                <a:spcPts val="0"/>
              </a:spcAft>
              <a:buClr>
                <a:schemeClr val="dk2"/>
              </a:buClr>
              <a:buSzPct val="100000"/>
              <a:buNone/>
            </a:pPr>
            <a:r>
              <a:rPr lang="en-US"/>
              <a:t>However, </a:t>
            </a:r>
            <a:r>
              <a:rPr b="1" lang="en-US">
                <a:solidFill>
                  <a:srgbClr val="C00000"/>
                </a:solidFill>
              </a:rPr>
              <a:t>Java provides statements that can be used to control the flow of Java code. </a:t>
            </a:r>
            <a:r>
              <a:rPr lang="en-US"/>
              <a:t>Such statements are called control flow statements. </a:t>
            </a:r>
            <a:endParaRPr/>
          </a:p>
          <a:p>
            <a:pPr indent="0" lvl="0" marL="0" rtl="0" algn="l">
              <a:spcBef>
                <a:spcPts val="372"/>
              </a:spcBef>
              <a:spcAft>
                <a:spcPts val="0"/>
              </a:spcAft>
              <a:buClr>
                <a:schemeClr val="dk2"/>
              </a:buClr>
              <a:buSzPct val="100000"/>
              <a:buNone/>
            </a:pPr>
            <a:r>
              <a:rPr lang="en-US"/>
              <a:t>It is one of the fundamental features of Java, which provides a smooth flow of program.</a:t>
            </a:r>
            <a:endParaRPr/>
          </a:p>
          <a:p>
            <a:pPr indent="0" lvl="0" marL="0" rtl="0" algn="l">
              <a:spcBef>
                <a:spcPts val="372"/>
              </a:spcBef>
              <a:spcAft>
                <a:spcPts val="0"/>
              </a:spcAft>
              <a:buClr>
                <a:schemeClr val="dk2"/>
              </a:buClr>
              <a:buSzPct val="100000"/>
              <a:buNone/>
            </a:pPr>
            <a:r>
              <a:rPr lang="en-US"/>
              <a:t>Java provides three types of control flow statements.</a:t>
            </a:r>
            <a:endParaRPr/>
          </a:p>
          <a:p>
            <a:pPr indent="0" lvl="0" marL="0" rtl="0" algn="l">
              <a:spcBef>
                <a:spcPts val="372"/>
              </a:spcBef>
              <a:spcAft>
                <a:spcPts val="0"/>
              </a:spcAft>
              <a:buClr>
                <a:schemeClr val="dk2"/>
              </a:buClr>
              <a:buSzPct val="100000"/>
              <a:buNone/>
            </a:pPr>
            <a:r>
              <a:rPr b="1" lang="en-US"/>
              <a:t>Decision Making statements</a:t>
            </a:r>
            <a:endParaRPr/>
          </a:p>
          <a:p>
            <a:pPr indent="-285750" lvl="1" marL="742950" rtl="0" algn="l">
              <a:spcBef>
                <a:spcPts val="434"/>
              </a:spcBef>
              <a:spcAft>
                <a:spcPts val="0"/>
              </a:spcAft>
              <a:buClr>
                <a:schemeClr val="dk1"/>
              </a:buClr>
              <a:buSzPct val="100000"/>
              <a:buChar char="–"/>
            </a:pPr>
            <a:r>
              <a:rPr b="1" lang="en-US">
                <a:solidFill>
                  <a:schemeClr val="dk1"/>
                </a:solidFill>
              </a:rPr>
              <a:t>if statements</a:t>
            </a:r>
            <a:endParaRPr/>
          </a:p>
          <a:p>
            <a:pPr indent="-285750" lvl="1" marL="742950" rtl="0" algn="l">
              <a:spcBef>
                <a:spcPts val="434"/>
              </a:spcBef>
              <a:spcAft>
                <a:spcPts val="0"/>
              </a:spcAft>
              <a:buClr>
                <a:schemeClr val="dk1"/>
              </a:buClr>
              <a:buSzPct val="100000"/>
              <a:buChar char="–"/>
            </a:pPr>
            <a:r>
              <a:rPr b="1" lang="en-US">
                <a:solidFill>
                  <a:schemeClr val="dk1"/>
                </a:solidFill>
              </a:rPr>
              <a:t>switch statement</a:t>
            </a:r>
            <a:endParaRPr/>
          </a:p>
          <a:p>
            <a:pPr indent="0" lvl="0" marL="0" rtl="0" algn="l">
              <a:spcBef>
                <a:spcPts val="372"/>
              </a:spcBef>
              <a:spcAft>
                <a:spcPts val="0"/>
              </a:spcAft>
              <a:buClr>
                <a:schemeClr val="dk2"/>
              </a:buClr>
              <a:buSzPct val="100000"/>
              <a:buNone/>
            </a:pPr>
            <a:r>
              <a:rPr b="1" lang="en-US"/>
              <a:t>Loop statements</a:t>
            </a:r>
            <a:endParaRPr/>
          </a:p>
          <a:p>
            <a:pPr indent="-285750" lvl="1" marL="742950" rtl="0" algn="l">
              <a:spcBef>
                <a:spcPts val="434"/>
              </a:spcBef>
              <a:spcAft>
                <a:spcPts val="0"/>
              </a:spcAft>
              <a:buClr>
                <a:schemeClr val="dk1"/>
              </a:buClr>
              <a:buSzPct val="100000"/>
              <a:buChar char="–"/>
            </a:pPr>
            <a:r>
              <a:rPr b="1" lang="en-US">
                <a:solidFill>
                  <a:schemeClr val="dk1"/>
                </a:solidFill>
              </a:rPr>
              <a:t>do while loop</a:t>
            </a:r>
            <a:endParaRPr/>
          </a:p>
          <a:p>
            <a:pPr indent="-285750" lvl="1" marL="742950" rtl="0" algn="l">
              <a:spcBef>
                <a:spcPts val="434"/>
              </a:spcBef>
              <a:spcAft>
                <a:spcPts val="0"/>
              </a:spcAft>
              <a:buClr>
                <a:schemeClr val="dk1"/>
              </a:buClr>
              <a:buSzPct val="100000"/>
              <a:buChar char="–"/>
            </a:pPr>
            <a:r>
              <a:rPr b="1" lang="en-US">
                <a:solidFill>
                  <a:schemeClr val="dk1"/>
                </a:solidFill>
              </a:rPr>
              <a:t>while loop</a:t>
            </a:r>
            <a:endParaRPr/>
          </a:p>
          <a:p>
            <a:pPr indent="-285750" lvl="1" marL="742950" rtl="0" algn="l">
              <a:spcBef>
                <a:spcPts val="434"/>
              </a:spcBef>
              <a:spcAft>
                <a:spcPts val="0"/>
              </a:spcAft>
              <a:buClr>
                <a:schemeClr val="dk1"/>
              </a:buClr>
              <a:buSzPct val="100000"/>
              <a:buChar char="–"/>
            </a:pPr>
            <a:r>
              <a:rPr b="1" lang="en-US">
                <a:solidFill>
                  <a:schemeClr val="dk1"/>
                </a:solidFill>
              </a:rPr>
              <a:t>for loop</a:t>
            </a:r>
            <a:endParaRPr/>
          </a:p>
          <a:p>
            <a:pPr indent="-285750" lvl="1" marL="742950" rtl="0" algn="l">
              <a:spcBef>
                <a:spcPts val="434"/>
              </a:spcBef>
              <a:spcAft>
                <a:spcPts val="0"/>
              </a:spcAft>
              <a:buClr>
                <a:schemeClr val="dk1"/>
              </a:buClr>
              <a:buSzPct val="100000"/>
              <a:buChar char="–"/>
            </a:pPr>
            <a:r>
              <a:rPr b="1" lang="en-US">
                <a:solidFill>
                  <a:schemeClr val="dk1"/>
                </a:solidFill>
              </a:rPr>
              <a:t>for-each loop</a:t>
            </a:r>
            <a:endParaRPr/>
          </a:p>
          <a:p>
            <a:pPr indent="0" lvl="0" marL="0" rtl="0" algn="l">
              <a:spcBef>
                <a:spcPts val="372"/>
              </a:spcBef>
              <a:spcAft>
                <a:spcPts val="0"/>
              </a:spcAft>
              <a:buClr>
                <a:schemeClr val="dk2"/>
              </a:buClr>
              <a:buSzPct val="100000"/>
              <a:buNone/>
            </a:pPr>
            <a:r>
              <a:rPr b="1" lang="en-US"/>
              <a:t>Jump statements</a:t>
            </a:r>
            <a:endParaRPr/>
          </a:p>
          <a:p>
            <a:pPr indent="-285750" lvl="1" marL="742950" rtl="0" algn="l">
              <a:spcBef>
                <a:spcPts val="434"/>
              </a:spcBef>
              <a:spcAft>
                <a:spcPts val="0"/>
              </a:spcAft>
              <a:buClr>
                <a:schemeClr val="dk1"/>
              </a:buClr>
              <a:buSzPct val="100000"/>
              <a:buChar char="–"/>
            </a:pPr>
            <a:r>
              <a:rPr b="1" lang="en-US">
                <a:solidFill>
                  <a:schemeClr val="dk1"/>
                </a:solidFill>
              </a:rPr>
              <a:t>break statement</a:t>
            </a:r>
            <a:endParaRPr/>
          </a:p>
          <a:p>
            <a:pPr indent="-285750" lvl="1" marL="742950" rtl="0" algn="l">
              <a:spcBef>
                <a:spcPts val="434"/>
              </a:spcBef>
              <a:spcAft>
                <a:spcPts val="0"/>
              </a:spcAft>
              <a:buClr>
                <a:schemeClr val="dk1"/>
              </a:buClr>
              <a:buSzPct val="100000"/>
              <a:buChar char="–"/>
            </a:pPr>
            <a:r>
              <a:rPr b="1" lang="en-US">
                <a:solidFill>
                  <a:schemeClr val="dk1"/>
                </a:solidFill>
              </a:rPr>
              <a:t>continue statement</a:t>
            </a:r>
            <a:endParaRPr/>
          </a:p>
          <a:p>
            <a:pPr indent="0" lvl="0" marL="0" rtl="0" algn="l">
              <a:spcBef>
                <a:spcPts val="372"/>
              </a:spcBef>
              <a:spcAft>
                <a:spcPts val="0"/>
              </a:spcAft>
              <a:buClr>
                <a:schemeClr val="dk2"/>
              </a:buClr>
              <a:buSzPct val="100000"/>
              <a:buNone/>
            </a:pPr>
            <a:r>
              <a:t/>
            </a:r>
            <a:endParaRPr/>
          </a:p>
        </p:txBody>
      </p:sp>
      <p:cxnSp>
        <p:nvCxnSpPr>
          <p:cNvPr id="1165" name="Google Shape;1165;p9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66" name="Google Shape;1166;p9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67" name="Google Shape;1167;p9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68" name="Google Shape;1168;p97"/>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8"/>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if Statement</a:t>
            </a:r>
            <a:endParaRPr/>
          </a:p>
          <a:p>
            <a:pPr indent="0" lvl="0" marL="0" rtl="0" algn="l">
              <a:spcBef>
                <a:spcPts val="480"/>
              </a:spcBef>
              <a:spcAft>
                <a:spcPts val="0"/>
              </a:spcAft>
              <a:buClr>
                <a:schemeClr val="dk2"/>
              </a:buClr>
              <a:buSzPts val="2400"/>
              <a:buNone/>
            </a:pPr>
            <a:r>
              <a:t/>
            </a:r>
            <a:endParaRPr/>
          </a:p>
          <a:p>
            <a:pPr indent="-342900" lvl="0" marL="342900" rtl="0" algn="l">
              <a:spcBef>
                <a:spcPts val="480"/>
              </a:spcBef>
              <a:spcAft>
                <a:spcPts val="0"/>
              </a:spcAft>
              <a:buClr>
                <a:schemeClr val="dk1"/>
              </a:buClr>
              <a:buSzPts val="2400"/>
              <a:buFont typeface="Arial"/>
              <a:buChar char="•"/>
            </a:pPr>
            <a:r>
              <a:rPr lang="en-US">
                <a:solidFill>
                  <a:schemeClr val="dk1"/>
                </a:solidFill>
              </a:rPr>
              <a:t>The Java </a:t>
            </a:r>
            <a:r>
              <a:rPr i="1" lang="en-US">
                <a:solidFill>
                  <a:schemeClr val="dk1"/>
                </a:solidFill>
              </a:rPr>
              <a:t>if statement</a:t>
            </a:r>
            <a:r>
              <a:rPr lang="en-US">
                <a:solidFill>
                  <a:schemeClr val="dk1"/>
                </a:solidFill>
              </a:rPr>
              <a:t> is used to test the condition. </a:t>
            </a:r>
            <a:endParaRPr>
              <a:solidFill>
                <a:schemeClr val="dk1"/>
              </a:solidFill>
            </a:endParaRPr>
          </a:p>
          <a:p>
            <a:pPr indent="-342900" lvl="0" marL="342900" rtl="0" algn="l">
              <a:spcBef>
                <a:spcPts val="480"/>
              </a:spcBef>
              <a:spcAft>
                <a:spcPts val="0"/>
              </a:spcAft>
              <a:buClr>
                <a:schemeClr val="dk1"/>
              </a:buClr>
              <a:buSzPts val="2400"/>
              <a:buFont typeface="Arial"/>
              <a:buChar char="•"/>
            </a:pPr>
            <a:r>
              <a:rPr lang="en-US">
                <a:solidFill>
                  <a:schemeClr val="dk1"/>
                </a:solidFill>
              </a:rPr>
              <a:t>It checks boolean condition: </a:t>
            </a:r>
            <a:r>
              <a:rPr i="1" lang="en-US">
                <a:solidFill>
                  <a:schemeClr val="dk1"/>
                </a:solidFill>
              </a:rPr>
              <a:t>true</a:t>
            </a:r>
            <a:r>
              <a:rPr lang="en-US">
                <a:solidFill>
                  <a:schemeClr val="dk1"/>
                </a:solidFill>
              </a:rPr>
              <a:t> or </a:t>
            </a:r>
            <a:r>
              <a:rPr i="1" lang="en-US">
                <a:solidFill>
                  <a:schemeClr val="dk1"/>
                </a:solidFill>
              </a:rPr>
              <a:t>false</a:t>
            </a:r>
            <a:r>
              <a:rPr lang="en-US">
                <a:solidFill>
                  <a:schemeClr val="dk1"/>
                </a:solidFill>
              </a:rPr>
              <a:t>.</a:t>
            </a:r>
            <a:endParaRPr/>
          </a:p>
          <a:p>
            <a:pPr indent="0" lvl="0" marL="0" rtl="0" algn="l">
              <a:spcBef>
                <a:spcPts val="480"/>
              </a:spcBef>
              <a:spcAft>
                <a:spcPts val="0"/>
              </a:spcAft>
              <a:buClr>
                <a:schemeClr val="dk1"/>
              </a:buClr>
              <a:buSzPts val="2400"/>
              <a:buNone/>
            </a:pPr>
            <a:r>
              <a:rPr lang="en-US">
                <a:solidFill>
                  <a:schemeClr val="dk1"/>
                </a:solidFill>
              </a:rPr>
              <a:t> There are various types of if statement in Java.</a:t>
            </a:r>
            <a:endParaRPr/>
          </a:p>
          <a:p>
            <a:pPr indent="-457200" lvl="0" marL="457200" rtl="0" algn="l">
              <a:spcBef>
                <a:spcPts val="480"/>
              </a:spcBef>
              <a:spcAft>
                <a:spcPts val="0"/>
              </a:spcAft>
              <a:buClr>
                <a:schemeClr val="dk1"/>
              </a:buClr>
              <a:buSzPts val="2400"/>
              <a:buFont typeface="Calibri"/>
              <a:buAutoNum type="arabicPeriod"/>
            </a:pPr>
            <a:r>
              <a:rPr lang="en-US">
                <a:solidFill>
                  <a:schemeClr val="dk1"/>
                </a:solidFill>
              </a:rPr>
              <a:t>if statement</a:t>
            </a:r>
            <a:endParaRPr/>
          </a:p>
          <a:p>
            <a:pPr indent="-457200" lvl="0" marL="457200" rtl="0" algn="l">
              <a:spcBef>
                <a:spcPts val="480"/>
              </a:spcBef>
              <a:spcAft>
                <a:spcPts val="0"/>
              </a:spcAft>
              <a:buClr>
                <a:schemeClr val="dk1"/>
              </a:buClr>
              <a:buSzPts val="2400"/>
              <a:buFont typeface="Calibri"/>
              <a:buAutoNum type="arabicPeriod"/>
            </a:pPr>
            <a:r>
              <a:rPr lang="en-US">
                <a:solidFill>
                  <a:schemeClr val="dk1"/>
                </a:solidFill>
              </a:rPr>
              <a:t>if-else statement</a:t>
            </a:r>
            <a:endParaRPr/>
          </a:p>
          <a:p>
            <a:pPr indent="-457200" lvl="0" marL="457200" rtl="0" algn="l">
              <a:spcBef>
                <a:spcPts val="480"/>
              </a:spcBef>
              <a:spcAft>
                <a:spcPts val="0"/>
              </a:spcAft>
              <a:buClr>
                <a:schemeClr val="dk1"/>
              </a:buClr>
              <a:buSzPts val="2400"/>
              <a:buFont typeface="Calibri"/>
              <a:buAutoNum type="arabicPeriod"/>
            </a:pPr>
            <a:r>
              <a:rPr lang="en-US">
                <a:solidFill>
                  <a:schemeClr val="dk1"/>
                </a:solidFill>
              </a:rPr>
              <a:t>if-else-if ladder</a:t>
            </a:r>
            <a:endParaRPr/>
          </a:p>
          <a:p>
            <a:pPr indent="-457200" lvl="0" marL="457200" rtl="0" algn="l">
              <a:spcBef>
                <a:spcPts val="480"/>
              </a:spcBef>
              <a:spcAft>
                <a:spcPts val="0"/>
              </a:spcAft>
              <a:buClr>
                <a:schemeClr val="dk1"/>
              </a:buClr>
              <a:buSzPts val="2400"/>
              <a:buFont typeface="Calibri"/>
              <a:buAutoNum type="arabicPeriod"/>
            </a:pPr>
            <a:r>
              <a:rPr lang="en-US">
                <a:solidFill>
                  <a:schemeClr val="dk1"/>
                </a:solidFill>
              </a:rPr>
              <a:t>nested if statement</a:t>
            </a:r>
            <a:endParaRPr/>
          </a:p>
          <a:p>
            <a:pPr indent="0" lvl="0" marL="0" rtl="0" algn="l">
              <a:spcBef>
                <a:spcPts val="480"/>
              </a:spcBef>
              <a:spcAft>
                <a:spcPts val="0"/>
              </a:spcAft>
              <a:buClr>
                <a:schemeClr val="dk2"/>
              </a:buClr>
              <a:buSzPts val="2400"/>
              <a:buNone/>
            </a:pPr>
            <a:r>
              <a:t/>
            </a:r>
            <a:endParaRPr>
              <a:solidFill>
                <a:schemeClr val="dk1"/>
              </a:solidFill>
            </a:endParaRPr>
          </a:p>
        </p:txBody>
      </p:sp>
      <p:cxnSp>
        <p:nvCxnSpPr>
          <p:cNvPr id="1174" name="Google Shape;1174;p9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75" name="Google Shape;1175;p9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76" name="Google Shape;1176;p9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77" name="Google Shape;1177;p98"/>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9"/>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00000"/>
              </a:buClr>
              <a:buSzPts val="2400"/>
              <a:buNone/>
            </a:pPr>
            <a:r>
              <a:rPr b="1" lang="en-US">
                <a:solidFill>
                  <a:srgbClr val="C00000"/>
                </a:solidFill>
              </a:rPr>
              <a:t>Java if Statement</a:t>
            </a:r>
            <a:endParaRPr/>
          </a:p>
          <a:p>
            <a:pPr indent="0" lvl="0" marL="0" rtl="0" algn="l">
              <a:spcBef>
                <a:spcPts val="480"/>
              </a:spcBef>
              <a:spcAft>
                <a:spcPts val="0"/>
              </a:spcAft>
              <a:buClr>
                <a:schemeClr val="dk2"/>
              </a:buClr>
              <a:buSzPts val="2400"/>
              <a:buNone/>
            </a:pPr>
            <a:r>
              <a:rPr lang="en-US"/>
              <a:t>The Java if statement tests the condition. </a:t>
            </a:r>
            <a:r>
              <a:rPr b="1" lang="en-US">
                <a:solidFill>
                  <a:srgbClr val="7030A0"/>
                </a:solidFill>
              </a:rPr>
              <a:t>It executes the </a:t>
            </a:r>
            <a:r>
              <a:rPr b="1" i="1" lang="en-US">
                <a:solidFill>
                  <a:srgbClr val="7030A0"/>
                </a:solidFill>
              </a:rPr>
              <a:t>if block</a:t>
            </a:r>
            <a:r>
              <a:rPr b="1" lang="en-US">
                <a:solidFill>
                  <a:srgbClr val="7030A0"/>
                </a:solidFill>
              </a:rPr>
              <a:t> if condition is true.</a:t>
            </a:r>
            <a:endParaRPr/>
          </a:p>
          <a:p>
            <a:pPr indent="0" lvl="0" marL="0" rtl="0" algn="l">
              <a:spcBef>
                <a:spcPts val="480"/>
              </a:spcBef>
              <a:spcAft>
                <a:spcPts val="0"/>
              </a:spcAft>
              <a:buClr>
                <a:schemeClr val="dk2"/>
              </a:buClr>
              <a:buSzPts val="2400"/>
              <a:buNone/>
            </a:pPr>
            <a:r>
              <a:rPr b="1" lang="en-US"/>
              <a:t>Syntax:</a:t>
            </a:r>
            <a:endParaRPr/>
          </a:p>
          <a:p>
            <a:pPr indent="0" lvl="0" marL="0" rtl="0" algn="l">
              <a:spcBef>
                <a:spcPts val="480"/>
              </a:spcBef>
              <a:spcAft>
                <a:spcPts val="0"/>
              </a:spcAft>
              <a:buClr>
                <a:srgbClr val="C00000"/>
              </a:buClr>
              <a:buSzPts val="2400"/>
              <a:buNone/>
            </a:pPr>
            <a:r>
              <a:rPr b="1" lang="en-US">
                <a:solidFill>
                  <a:srgbClr val="C00000"/>
                </a:solidFill>
              </a:rPr>
              <a:t>if</a:t>
            </a:r>
            <a:r>
              <a:rPr lang="en-US">
                <a:solidFill>
                  <a:srgbClr val="C00000"/>
                </a:solidFill>
              </a:rPr>
              <a:t>(condition){  </a:t>
            </a:r>
            <a:endParaRPr/>
          </a:p>
          <a:p>
            <a:pPr indent="0" lvl="0" marL="0" rtl="0" algn="l">
              <a:spcBef>
                <a:spcPts val="480"/>
              </a:spcBef>
              <a:spcAft>
                <a:spcPts val="0"/>
              </a:spcAft>
              <a:buClr>
                <a:srgbClr val="C00000"/>
              </a:buClr>
              <a:buSzPts val="2400"/>
              <a:buNone/>
            </a:pPr>
            <a:r>
              <a:rPr lang="en-US">
                <a:solidFill>
                  <a:srgbClr val="C00000"/>
                </a:solidFill>
              </a:rPr>
              <a:t>//code to be executed  </a:t>
            </a:r>
            <a:endParaRPr/>
          </a:p>
          <a:p>
            <a:pPr indent="0" lvl="0" marL="0" rtl="0" algn="l">
              <a:spcBef>
                <a:spcPts val="480"/>
              </a:spcBef>
              <a:spcAft>
                <a:spcPts val="0"/>
              </a:spcAft>
              <a:buClr>
                <a:srgbClr val="C00000"/>
              </a:buClr>
              <a:buSzPts val="2400"/>
              <a:buNone/>
            </a:pPr>
            <a:r>
              <a:rPr lang="en-US">
                <a:solidFill>
                  <a:srgbClr val="C00000"/>
                </a:solidFill>
              </a:rPr>
              <a:t>}  </a:t>
            </a:r>
            <a:endParaRPr/>
          </a:p>
          <a:p>
            <a:pPr indent="0" lvl="0" marL="0" rtl="0" algn="l">
              <a:spcBef>
                <a:spcPts val="480"/>
              </a:spcBef>
              <a:spcAft>
                <a:spcPts val="0"/>
              </a:spcAft>
              <a:buClr>
                <a:schemeClr val="dk2"/>
              </a:buClr>
              <a:buSzPts val="2400"/>
              <a:buNone/>
            </a:pPr>
            <a:r>
              <a:t/>
            </a:r>
            <a:endParaRPr/>
          </a:p>
        </p:txBody>
      </p:sp>
      <p:cxnSp>
        <p:nvCxnSpPr>
          <p:cNvPr id="1183" name="Google Shape;1183;p9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84" name="Google Shape;1184;p9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85" name="Google Shape;1185;p9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86" name="Google Shape;1186;p99"/>
          <p:cNvPicPr preferRelativeResize="0"/>
          <p:nvPr/>
        </p:nvPicPr>
        <p:blipFill rotWithShape="1">
          <a:blip r:embed="rId3">
            <a:alphaModFix/>
          </a:blip>
          <a:srcRect b="0" l="0" r="0" t="0"/>
          <a:stretch/>
        </p:blipFill>
        <p:spPr>
          <a:xfrm>
            <a:off x="6876256" y="6079926"/>
            <a:ext cx="1584176" cy="588268"/>
          </a:xfrm>
          <a:prstGeom prst="rect">
            <a:avLst/>
          </a:prstGeom>
          <a:noFill/>
          <a:ln>
            <a:noFill/>
          </a:ln>
        </p:spPr>
      </p:pic>
      <p:pic>
        <p:nvPicPr>
          <p:cNvPr descr="if statement in java" id="1187" name="Google Shape;1187;p99"/>
          <p:cNvPicPr preferRelativeResize="0"/>
          <p:nvPr/>
        </p:nvPicPr>
        <p:blipFill rotWithShape="1">
          <a:blip r:embed="rId4">
            <a:alphaModFix/>
          </a:blip>
          <a:srcRect b="0" l="0" r="0" t="0"/>
          <a:stretch/>
        </p:blipFill>
        <p:spPr>
          <a:xfrm>
            <a:off x="5148064" y="1772816"/>
            <a:ext cx="3094789" cy="3960440"/>
          </a:xfrm>
          <a:prstGeom prst="rect">
            <a:avLst/>
          </a:prstGeom>
          <a:noFill/>
          <a:ln>
            <a:noFill/>
          </a:ln>
        </p:spPr>
      </p:pic>
      <p:pic>
        <p:nvPicPr>
          <p:cNvPr id="1188" name="Google Shape;1188;p99"/>
          <p:cNvPicPr preferRelativeResize="0"/>
          <p:nvPr/>
        </p:nvPicPr>
        <p:blipFill rotWithShape="1">
          <a:blip r:embed="rId5">
            <a:alphaModFix/>
          </a:blip>
          <a:srcRect b="0" l="0" r="0" t="0"/>
          <a:stretch/>
        </p:blipFill>
        <p:spPr>
          <a:xfrm>
            <a:off x="572524" y="3645024"/>
            <a:ext cx="3783451" cy="2974826"/>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Contemporary Photo Albu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2022-05-17T09:40:20Z</dcterms:created>
</cp:coreProperties>
</file>